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211668"/>
            <a:ext cx="11379199" cy="2616199"/>
          </a:xfrm>
        </p:spPr>
        <p:txBody>
          <a:bodyPr>
            <a:noAutofit/>
          </a:bodyPr>
          <a:lstStyle/>
          <a:p>
            <a:r>
              <a:rPr lang="en-US" sz="6200" dirty="0" smtClean="0"/>
              <a:t>3-2B and 3-2D:</a:t>
            </a:r>
            <a:br>
              <a:rPr lang="en-US" sz="6200" dirty="0" smtClean="0"/>
            </a:br>
            <a:r>
              <a:rPr lang="en-US" sz="6200" dirty="0" smtClean="0"/>
              <a:t>Frequency Tables and Line Plots</a:t>
            </a:r>
            <a:endParaRPr lang="en-US" sz="6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Advanced/Pre-IB Math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2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19" y="0"/>
            <a:ext cx="10018713" cy="1258911"/>
          </a:xfrm>
        </p:spPr>
        <p:txBody>
          <a:bodyPr>
            <a:normAutofit/>
          </a:bodyPr>
          <a:lstStyle/>
          <a:p>
            <a:r>
              <a:rPr lang="en-US" sz="6000" u="sng" dirty="0" smtClean="0"/>
              <a:t>Example continued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7301" y="1217499"/>
            <a:ext cx="8644699" cy="3886201"/>
          </a:xfrm>
        </p:spPr>
        <p:txBody>
          <a:bodyPr>
            <a:noAutofit/>
          </a:bodyPr>
          <a:lstStyle/>
          <a:p>
            <a:r>
              <a:rPr lang="en-US" sz="4400" dirty="0" smtClean="0"/>
              <a:t>In the Boston example, there are </a:t>
            </a:r>
            <a:r>
              <a:rPr lang="en-US" sz="4400" b="1" dirty="0" smtClean="0"/>
              <a:t>gaps</a:t>
            </a:r>
            <a:r>
              <a:rPr lang="en-US" sz="4400" dirty="0" smtClean="0"/>
              <a:t> in the data</a:t>
            </a:r>
          </a:p>
          <a:p>
            <a:r>
              <a:rPr lang="en-US" sz="4400" dirty="0" smtClean="0"/>
              <a:t>Because there are gaps in the data, let’s use </a:t>
            </a:r>
            <a:r>
              <a:rPr lang="en-US" sz="4400" b="1" dirty="0" smtClean="0"/>
              <a:t>intervals</a:t>
            </a:r>
            <a:r>
              <a:rPr lang="en-US" sz="4400" dirty="0" smtClean="0"/>
              <a:t> to draw the number line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2" y="1803398"/>
            <a:ext cx="3220819" cy="27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00" y="5103700"/>
            <a:ext cx="7743000" cy="1619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1081" y="5103700"/>
            <a:ext cx="358119" cy="4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16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320800"/>
          </a:xfrm>
        </p:spPr>
        <p:txBody>
          <a:bodyPr>
            <a:normAutofit/>
          </a:bodyPr>
          <a:lstStyle/>
          <a:p>
            <a:r>
              <a:rPr lang="en-US" sz="6000" u="sng" dirty="0" smtClean="0"/>
              <a:t>HOMEWORK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210" y="1892299"/>
            <a:ext cx="10018713" cy="3403601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WB pages 51-52 ALL due Monday (white) and </a:t>
            </a:r>
            <a:r>
              <a:rPr lang="en-US" sz="6600" dirty="0" smtClean="0">
                <a:solidFill>
                  <a:srgbClr val="00B050"/>
                </a:solidFill>
              </a:rPr>
              <a:t>Tuesday (green)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1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1130300"/>
          </a:xfrm>
        </p:spPr>
        <p:txBody>
          <a:bodyPr>
            <a:normAutofit fontScale="90000"/>
          </a:bodyPr>
          <a:lstStyle/>
          <a:p>
            <a:r>
              <a:rPr lang="en-US" sz="7200" u="sng" dirty="0" smtClean="0"/>
              <a:t>Frequency Tables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969" y="1535115"/>
            <a:ext cx="8013700" cy="145891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does the word “frequent” mean?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2969" y="2994026"/>
            <a:ext cx="7694610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Frequent means something that occurs often.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7248" y="4537075"/>
            <a:ext cx="7283452" cy="2089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Frequency tables show how often pieces of data fall within a given interval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697">
            <a:off x="216699" y="2303907"/>
            <a:ext cx="4190717" cy="20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99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1" y="0"/>
            <a:ext cx="10018713" cy="1054100"/>
          </a:xfrm>
        </p:spPr>
        <p:txBody>
          <a:bodyPr>
            <a:normAutofit fontScale="90000"/>
          </a:bodyPr>
          <a:lstStyle/>
          <a:p>
            <a:r>
              <a:rPr lang="en-US" sz="6600" u="sng" dirty="0" smtClean="0"/>
              <a:t>Example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810" y="527050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table shows the kinds of pets students have. Make a frequency table of the data. Then describe the mode.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73" y="2743202"/>
            <a:ext cx="4495185" cy="312419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67826"/>
              </p:ext>
            </p:extLst>
          </p:nvPr>
        </p:nvGraphicFramePr>
        <p:xfrm>
          <a:off x="1420811" y="3333750"/>
          <a:ext cx="1985109" cy="253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109"/>
              </a:tblGrid>
              <a:tr h="523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Pet</a:t>
                      </a:r>
                      <a:endParaRPr lang="en-US" sz="2800" dirty="0"/>
                    </a:p>
                  </a:txBody>
                  <a:tcPr/>
                </a:tc>
              </a:tr>
              <a:tr h="502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</a:tr>
              <a:tr h="502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</a:tr>
              <a:tr h="502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Fish</a:t>
                      </a:r>
                      <a:endParaRPr lang="en-US" sz="2400" dirty="0"/>
                    </a:p>
                  </a:txBody>
                  <a:tcPr/>
                </a:tc>
              </a:tr>
              <a:tr h="502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Hamster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85296"/>
              </p:ext>
            </p:extLst>
          </p:nvPr>
        </p:nvGraphicFramePr>
        <p:xfrm>
          <a:off x="3389311" y="3327399"/>
          <a:ext cx="1985109" cy="254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109"/>
              </a:tblGrid>
              <a:tr h="5244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Tally</a:t>
                      </a:r>
                      <a:endParaRPr lang="en-US" sz="28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IIII</a:t>
                      </a:r>
                      <a:r>
                        <a:rPr lang="en-US" sz="2400" baseline="0" dirty="0" smtClean="0"/>
                        <a:t> III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IIII</a:t>
                      </a:r>
                      <a:r>
                        <a:rPr lang="en-US" sz="2400" baseline="0" dirty="0" smtClean="0"/>
                        <a:t> I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IIII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54240"/>
              </p:ext>
            </p:extLst>
          </p:nvPr>
        </p:nvGraphicFramePr>
        <p:xfrm>
          <a:off x="5297912" y="3327399"/>
          <a:ext cx="1985109" cy="254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109"/>
              </a:tblGrid>
              <a:tr h="5244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Frequency</a:t>
                      </a:r>
                      <a:endParaRPr lang="en-US" sz="28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4191000" y="4508500"/>
            <a:ext cx="254000" cy="165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35192" y="3997325"/>
            <a:ext cx="254000" cy="165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62500" y="6108700"/>
            <a:ext cx="6689723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Most students have dogs as pets.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49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076" y="114301"/>
            <a:ext cx="10018713" cy="888999"/>
          </a:xfrm>
        </p:spPr>
        <p:txBody>
          <a:bodyPr>
            <a:normAutofit fontScale="90000"/>
          </a:bodyPr>
          <a:lstStyle/>
          <a:p>
            <a:r>
              <a:rPr lang="en-US" sz="6600" u="sng" dirty="0" smtClean="0"/>
              <a:t>Rally Coach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76" y="1003300"/>
            <a:ext cx="10018713" cy="1993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The table shows the kinds of vehicles that are in a parking lot. Make a frequency table of the data. Then describe the mode.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470" y="2797066"/>
            <a:ext cx="4022319" cy="321468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1876"/>
              </p:ext>
            </p:extLst>
          </p:nvPr>
        </p:nvGraphicFramePr>
        <p:xfrm>
          <a:off x="1420811" y="3333750"/>
          <a:ext cx="1985109" cy="253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109"/>
              </a:tblGrid>
              <a:tr h="523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Vehicle</a:t>
                      </a:r>
                      <a:endParaRPr lang="en-US" sz="2800" dirty="0"/>
                    </a:p>
                  </a:txBody>
                  <a:tcPr/>
                </a:tc>
              </a:tr>
              <a:tr h="502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Compact</a:t>
                      </a:r>
                      <a:endParaRPr lang="en-US" sz="2400" dirty="0"/>
                    </a:p>
                  </a:txBody>
                  <a:tcPr/>
                </a:tc>
              </a:tr>
              <a:tr h="502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Midsize</a:t>
                      </a:r>
                      <a:endParaRPr lang="en-US" sz="2400" dirty="0"/>
                    </a:p>
                  </a:txBody>
                  <a:tcPr/>
                </a:tc>
              </a:tr>
              <a:tr h="502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Truck</a:t>
                      </a:r>
                      <a:endParaRPr lang="en-US" sz="2400" dirty="0"/>
                    </a:p>
                  </a:txBody>
                  <a:tcPr/>
                </a:tc>
              </a:tr>
              <a:tr h="502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09063"/>
              </p:ext>
            </p:extLst>
          </p:nvPr>
        </p:nvGraphicFramePr>
        <p:xfrm>
          <a:off x="3389311" y="3327399"/>
          <a:ext cx="1985109" cy="254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109"/>
              </a:tblGrid>
              <a:tr h="5244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Tally</a:t>
                      </a:r>
                      <a:endParaRPr lang="en-US" sz="28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IIII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IIII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70865"/>
              </p:ext>
            </p:extLst>
          </p:nvPr>
        </p:nvGraphicFramePr>
        <p:xfrm>
          <a:off x="5297912" y="3327399"/>
          <a:ext cx="1985109" cy="254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109"/>
              </a:tblGrid>
              <a:tr h="5244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Frequency</a:t>
                      </a:r>
                      <a:endParaRPr lang="en-US" sz="28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503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262192" y="4479925"/>
            <a:ext cx="254000" cy="165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27300" y="6052234"/>
            <a:ext cx="70612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Most people have midsize vehicles.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9587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104900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Think Pair Share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410" y="323850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Why might you have to use intervals when creating a frequency table?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37" y="2666999"/>
            <a:ext cx="4475163" cy="35833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24700" y="3771900"/>
            <a:ext cx="1689100" cy="23241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2 15"/>
          <p:cNvSpPr/>
          <p:nvPr/>
        </p:nvSpPr>
        <p:spPr>
          <a:xfrm rot="1001196">
            <a:off x="1342798" y="2410536"/>
            <a:ext cx="5405402" cy="4096244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20762275">
            <a:off x="2014134" y="3673827"/>
            <a:ext cx="406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is important for your “Frequency” column to have numbers close together (</a:t>
            </a:r>
            <a:r>
              <a:rPr lang="en-US" sz="2400" b="1" u="sng" dirty="0" smtClean="0"/>
              <a:t>evenly distributed</a:t>
            </a:r>
            <a:r>
              <a:rPr lang="en-US" sz="2400" b="1" dirty="0" smtClean="0"/>
              <a:t>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9843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1" y="1"/>
            <a:ext cx="10018713" cy="1079499"/>
          </a:xfrm>
        </p:spPr>
        <p:txBody>
          <a:bodyPr>
            <a:normAutofit fontScale="90000"/>
          </a:bodyPr>
          <a:lstStyle/>
          <a:p>
            <a:r>
              <a:rPr lang="en-US" sz="7200" u="sng" dirty="0" smtClean="0"/>
              <a:t>Rally Coach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210" y="1866899"/>
            <a:ext cx="10018713" cy="3124201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WB p. 49-50 ALL</a:t>
            </a:r>
          </a:p>
          <a:p>
            <a:r>
              <a:rPr lang="en-US" sz="7200" dirty="0" smtClean="0"/>
              <a:t>You have 10 minutes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0827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BRAIN BREAK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61" y="2438399"/>
            <a:ext cx="3312212" cy="38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74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432" y="90153"/>
            <a:ext cx="10018713" cy="824248"/>
          </a:xfrm>
        </p:spPr>
        <p:txBody>
          <a:bodyPr>
            <a:noAutofit/>
          </a:bodyPr>
          <a:lstStyle/>
          <a:p>
            <a:r>
              <a:rPr lang="en-US" sz="6600" u="sng" dirty="0" smtClean="0"/>
              <a:t>Line Plots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158" y="1070019"/>
            <a:ext cx="10018713" cy="8231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way to show data spread out on a number line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" y="1962246"/>
            <a:ext cx="4758168" cy="403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3261" y="2289176"/>
            <a:ext cx="4391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Step 1</a:t>
            </a:r>
            <a:r>
              <a:rPr lang="en-US" sz="3200" dirty="0" smtClean="0"/>
              <a:t>: Draw a number line based on the numbers in the data set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35" y="2575775"/>
            <a:ext cx="2926615" cy="89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3261" y="4453919"/>
            <a:ext cx="4391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Step 2</a:t>
            </a:r>
            <a:r>
              <a:rPr lang="en-US" sz="3200" dirty="0" smtClean="0"/>
              <a:t>: Place as many </a:t>
            </a:r>
            <a:r>
              <a:rPr lang="en-US" sz="3200" dirty="0" err="1" smtClean="0"/>
              <a:t>Xs</a:t>
            </a:r>
            <a:r>
              <a:rPr lang="en-US" sz="3200" dirty="0" smtClean="0"/>
              <a:t> above each number as there are responses for that number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56" y="3875741"/>
            <a:ext cx="2635093" cy="27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600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339403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More Line Plots</a:t>
            </a:r>
            <a:endParaRPr lang="en-US" sz="66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43" y="2965482"/>
            <a:ext cx="4473558" cy="377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1222" y="1211155"/>
            <a:ext cx="10376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Example: The number of stories in the tallest buildings in Boston, Massachusetts, are shown in the table. Display the data in a line plot. </a:t>
            </a:r>
            <a:endParaRPr lang="en-US" sz="3600" dirty="0"/>
          </a:p>
        </p:txBody>
      </p:sp>
      <p:pic>
        <p:nvPicPr>
          <p:cNvPr id="2053" name="Picture 5" descr="http://www.worldpropertychannel.com/news-assets/Downtown-Bos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551">
            <a:off x="870583" y="3328053"/>
            <a:ext cx="3081085" cy="206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5775853">
            <a:off x="7956236" y="2333316"/>
            <a:ext cx="4246640" cy="4188286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44397" y="2965482"/>
            <a:ext cx="1921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Discuss at your table how to draw the number line for this data set.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447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632</TotalTime>
  <Words>320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Parallax</vt:lpstr>
      <vt:lpstr>3-2B and 3-2D: Frequency Tables and Line Plots</vt:lpstr>
      <vt:lpstr>Frequency Tables</vt:lpstr>
      <vt:lpstr>Example</vt:lpstr>
      <vt:lpstr>Rally Coach</vt:lpstr>
      <vt:lpstr>Think Pair Share</vt:lpstr>
      <vt:lpstr>Rally Coach</vt:lpstr>
      <vt:lpstr>BRAIN BREAK</vt:lpstr>
      <vt:lpstr>Line Plots</vt:lpstr>
      <vt:lpstr>More Line Plots</vt:lpstr>
      <vt:lpstr>Example continued</vt:lpstr>
      <vt:lpstr>HOMEWORK</vt:lpstr>
    </vt:vector>
  </TitlesOfParts>
  <Company>Paul J. Hagerty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3-2B and 3-2D: Frequency Tables and Line Plots</dc:title>
  <dc:creator>Samantha Horn</dc:creator>
  <cp:lastModifiedBy>Samantha Horn</cp:lastModifiedBy>
  <cp:revision>30</cp:revision>
  <dcterms:created xsi:type="dcterms:W3CDTF">2015-01-05T20:44:03Z</dcterms:created>
  <dcterms:modified xsi:type="dcterms:W3CDTF">2015-01-06T22:33:34Z</dcterms:modified>
</cp:coreProperties>
</file>