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81" d="100"/>
          <a:sy n="81" d="100"/>
        </p:scale>
        <p:origin x="16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6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8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23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6172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18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4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35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11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5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4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7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0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0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0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8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8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56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Write and Evaluate Expressions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Lessons 6-1A and 6-1B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an Expression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88" y="2193699"/>
            <a:ext cx="10687050" cy="43243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4329" y="4154532"/>
            <a:ext cx="10560568" cy="17012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1971" y="6035508"/>
            <a:ext cx="10418801" cy="4076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1 17"/>
          <p:cNvSpPr/>
          <p:nvPr/>
        </p:nvSpPr>
        <p:spPr>
          <a:xfrm>
            <a:off x="4791739" y="85060"/>
            <a:ext cx="7400261" cy="2229363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Notice in this problem that “of” means to multiply.  This should be familiar to you now!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an Expression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4917"/>
          <a:stretch/>
        </p:blipFill>
        <p:spPr>
          <a:xfrm>
            <a:off x="603618" y="2137144"/>
            <a:ext cx="10687050" cy="2381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18" y="4545881"/>
            <a:ext cx="5781675" cy="55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18" y="5125084"/>
            <a:ext cx="5762625" cy="571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18" y="5723337"/>
            <a:ext cx="5810250" cy="552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18" y="6302540"/>
            <a:ext cx="781050" cy="5048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035225" y="4702332"/>
            <a:ext cx="4571681" cy="1988503"/>
            <a:chOff x="7035225" y="4702332"/>
            <a:chExt cx="4571681" cy="1988503"/>
          </a:xfrm>
        </p:grpSpPr>
        <p:sp>
          <p:nvSpPr>
            <p:cNvPr id="25" name="Cloud Callout 24"/>
            <p:cNvSpPr/>
            <p:nvPr/>
          </p:nvSpPr>
          <p:spPr>
            <a:xfrm>
              <a:off x="7035225" y="4702332"/>
              <a:ext cx="3355012" cy="845503"/>
            </a:xfrm>
            <a:prstGeom prst="cloudCallout">
              <a:avLst>
                <a:gd name="adj1" fmla="val 47149"/>
                <a:gd name="adj2" fmla="val 55121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 like what I see!</a:t>
              </a:r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1531" y="5547835"/>
              <a:ext cx="1095375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83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33" y="2005089"/>
            <a:ext cx="10715625" cy="2447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602" y="-958614"/>
            <a:ext cx="9613861" cy="10809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Now You Try!</a:t>
            </a:r>
            <a:endParaRPr lang="en-US" sz="4400" dirty="0"/>
          </a:p>
        </p:txBody>
      </p:sp>
      <p:sp>
        <p:nvSpPr>
          <p:cNvPr id="11" name="Rounded Rectangle 10"/>
          <p:cNvSpPr/>
          <p:nvPr/>
        </p:nvSpPr>
        <p:spPr>
          <a:xfrm>
            <a:off x="435933" y="4424402"/>
            <a:ext cx="3997844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12 + 4 × </a:t>
            </a:r>
            <a:r>
              <a:rPr lang="en-US" sz="2400" dirty="0">
                <a:solidFill>
                  <a:schemeClr val="bg1"/>
                </a:solidFill>
              </a:rPr>
              <a:t>1 + 4 × </a:t>
            </a:r>
            <a:r>
              <a:rPr lang="en-US" sz="2400" dirty="0" smtClean="0">
                <a:solidFill>
                  <a:schemeClr val="bg1"/>
                </a:solidFill>
              </a:rPr>
              <a:t>2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5933" y="3932016"/>
            <a:ext cx="3997844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4 × 3 + 4 × 1 + 4 </a:t>
            </a:r>
            <a:r>
              <a:rPr lang="en-US" sz="2400" dirty="0">
                <a:solidFill>
                  <a:schemeClr val="bg1"/>
                </a:solidFill>
              </a:rPr>
              <a:t>×</a:t>
            </a:r>
            <a:r>
              <a:rPr lang="en-US" sz="2400" dirty="0" smtClean="0">
                <a:solidFill>
                  <a:schemeClr val="bg1"/>
                </a:solidFill>
              </a:rPr>
              <a:t> 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Now You Try!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35933" y="4916788"/>
            <a:ext cx="3997844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12 + 4 + 4 × </a:t>
            </a:r>
            <a:r>
              <a:rPr lang="en-US" sz="2400" dirty="0">
                <a:solidFill>
                  <a:schemeClr val="bg1"/>
                </a:solidFill>
              </a:rPr>
              <a:t>2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35933" y="5409174"/>
            <a:ext cx="3997844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12 + 4 + 8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35933" y="5893364"/>
            <a:ext cx="3997844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16 + 8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5933" y="6337002"/>
            <a:ext cx="3997844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24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758956" y="3292349"/>
            <a:ext cx="6888935" cy="3278478"/>
            <a:chOff x="4758956" y="3292349"/>
            <a:chExt cx="6888935" cy="32784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956" y="3932016"/>
              <a:ext cx="2827298" cy="2638811"/>
            </a:xfrm>
            <a:prstGeom prst="rect">
              <a:avLst/>
            </a:prstGeom>
          </p:spPr>
        </p:pic>
        <p:sp>
          <p:nvSpPr>
            <p:cNvPr id="16" name="Cloud Callout 15"/>
            <p:cNvSpPr/>
            <p:nvPr/>
          </p:nvSpPr>
          <p:spPr>
            <a:xfrm>
              <a:off x="7681947" y="3292349"/>
              <a:ext cx="3965944" cy="1331588"/>
            </a:xfrm>
            <a:prstGeom prst="cloudCallout">
              <a:avLst>
                <a:gd name="adj1" fmla="val -65605"/>
                <a:gd name="adj2" fmla="val 98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Check your form to see if it looks like mine!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327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2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BREAK</a:t>
            </a:r>
            <a:endParaRPr lang="en-US" dirty="0"/>
          </a:p>
        </p:txBody>
      </p:sp>
      <p:pic>
        <p:nvPicPr>
          <p:cNvPr id="1026" name="Picture 2" descr="C:\Users\owner\AppData\Local\Microsoft\Windows\Temporary Internet Files\Content.IE5\H851H0KD\critical-think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46" y="2803769"/>
            <a:ext cx="5715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67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18" y="2121245"/>
            <a:ext cx="10706100" cy="43243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3618" y="3306724"/>
            <a:ext cx="10629397" cy="14672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0321" y="4876159"/>
            <a:ext cx="10629397" cy="14672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Variables?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02019" y="6209414"/>
            <a:ext cx="11834037" cy="542259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</a:t>
            </a:r>
            <a:r>
              <a:rPr lang="en-US" b="1" dirty="0" smtClean="0">
                <a:solidFill>
                  <a:srgbClr val="C00000"/>
                </a:solidFill>
              </a:rPr>
              <a:t>variables</a:t>
            </a:r>
            <a:r>
              <a:rPr lang="en-US" dirty="0" smtClean="0"/>
              <a:t> should be </a:t>
            </a:r>
            <a:r>
              <a:rPr lang="en-US" b="1" dirty="0" smtClean="0">
                <a:solidFill>
                  <a:srgbClr val="C00000"/>
                </a:solidFill>
              </a:rPr>
              <a:t>lower case</a:t>
            </a:r>
            <a:r>
              <a:rPr lang="en-US" dirty="0" smtClean="0"/>
              <a:t>.  You should </a:t>
            </a:r>
            <a:r>
              <a:rPr lang="en-US" b="1" dirty="0" smtClean="0">
                <a:solidFill>
                  <a:srgbClr val="C00000"/>
                </a:solidFill>
              </a:rPr>
              <a:t>avoid using the letter “o” </a:t>
            </a:r>
            <a:r>
              <a:rPr lang="en-US" dirty="0" smtClean="0"/>
              <a:t>as it </a:t>
            </a:r>
            <a:r>
              <a:rPr lang="en-US" b="1" dirty="0" smtClean="0">
                <a:solidFill>
                  <a:srgbClr val="C00000"/>
                </a:solidFill>
              </a:rPr>
              <a:t>looks like a zero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9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18" y="2157966"/>
            <a:ext cx="10858500" cy="42481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3618" y="4859078"/>
            <a:ext cx="10858500" cy="14672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Variables?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02019" y="6209414"/>
            <a:ext cx="11834037" cy="542259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So, the </a:t>
            </a:r>
            <a:r>
              <a:rPr lang="en-US" b="1" dirty="0" smtClean="0">
                <a:solidFill>
                  <a:srgbClr val="C00000"/>
                </a:solidFill>
              </a:rPr>
              <a:t>difference</a:t>
            </a:r>
            <a:r>
              <a:rPr lang="en-US" dirty="0" smtClean="0"/>
              <a:t> between an </a:t>
            </a:r>
            <a:r>
              <a:rPr lang="en-US" b="1" dirty="0" smtClean="0">
                <a:solidFill>
                  <a:srgbClr val="C00000"/>
                </a:solidFill>
              </a:rPr>
              <a:t>Expression</a:t>
            </a:r>
            <a:r>
              <a:rPr lang="en-US" dirty="0" smtClean="0"/>
              <a:t> and an </a:t>
            </a:r>
            <a:r>
              <a:rPr lang="en-US" b="1" dirty="0" smtClean="0">
                <a:solidFill>
                  <a:srgbClr val="C00000"/>
                </a:solidFill>
              </a:rPr>
              <a:t>Algebraic Expression </a:t>
            </a:r>
            <a:r>
              <a:rPr lang="en-US" dirty="0" smtClean="0"/>
              <a:t>is the </a:t>
            </a:r>
            <a:r>
              <a:rPr lang="en-US" b="1" dirty="0" smtClean="0">
                <a:solidFill>
                  <a:srgbClr val="C00000"/>
                </a:solidFill>
              </a:rPr>
              <a:t>presence of variables</a:t>
            </a:r>
            <a:r>
              <a:rPr lang="en-US" dirty="0" smtClean="0"/>
              <a:t>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57214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Solving Algebraic Expressions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20832" y="2170099"/>
            <a:ext cx="4487103" cy="1934067"/>
          </a:xfrm>
          <a:prstGeom prst="roundRect">
            <a:avLst>
              <a:gd name="adj" fmla="val 11007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You will </a:t>
            </a:r>
            <a:r>
              <a:rPr lang="en-US" b="1" dirty="0" smtClean="0">
                <a:solidFill>
                  <a:srgbClr val="C00000"/>
                </a:solidFill>
              </a:rPr>
              <a:t>ALWAYS</a:t>
            </a:r>
            <a:r>
              <a:rPr lang="en-US" dirty="0" smtClean="0"/>
              <a:t> follow these steps:</a:t>
            </a:r>
          </a:p>
          <a:p>
            <a:endParaRPr lang="en-US" sz="8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1. </a:t>
            </a:r>
            <a:r>
              <a:rPr lang="en-US" b="1" u="sng" dirty="0" smtClean="0"/>
              <a:t>Write the expression</a:t>
            </a:r>
            <a:r>
              <a:rPr lang="en-US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2. </a:t>
            </a:r>
            <a:r>
              <a:rPr lang="en-US" b="1" u="sng" dirty="0" smtClean="0"/>
              <a:t>Substitute for the variable(s)</a:t>
            </a:r>
            <a:r>
              <a:rPr lang="en-US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3. </a:t>
            </a:r>
            <a:r>
              <a:rPr lang="en-US" b="1" u="sng" dirty="0" smtClean="0"/>
              <a:t>Solve using the Order Of Operations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96" y="4477368"/>
            <a:ext cx="4162425" cy="64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96" y="5710230"/>
            <a:ext cx="3476625" cy="47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96" y="6209420"/>
            <a:ext cx="3305175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931" y="3286516"/>
            <a:ext cx="5686425" cy="60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8931" y="4545581"/>
            <a:ext cx="5210175" cy="581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9564" y="5156400"/>
            <a:ext cx="4029075" cy="571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896" y="5144365"/>
            <a:ext cx="1133475" cy="5429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8931" y="3919015"/>
            <a:ext cx="9906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8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Solving Algebraic Expressions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20832" y="2127618"/>
            <a:ext cx="4487103" cy="1934067"/>
          </a:xfrm>
          <a:prstGeom prst="roundRect">
            <a:avLst>
              <a:gd name="adj" fmla="val 11007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The three critical steps:</a:t>
            </a:r>
          </a:p>
          <a:p>
            <a:endParaRPr lang="en-US" sz="8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1. </a:t>
            </a:r>
            <a:r>
              <a:rPr lang="en-US" b="1" u="sng" dirty="0" smtClean="0"/>
              <a:t>Write the expression</a:t>
            </a:r>
            <a:r>
              <a:rPr lang="en-US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2. </a:t>
            </a:r>
            <a:r>
              <a:rPr lang="en-US" b="1" u="sng" dirty="0" smtClean="0"/>
              <a:t>Substitute for the variable(s)</a:t>
            </a:r>
            <a:r>
              <a:rPr lang="en-US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3. </a:t>
            </a:r>
            <a:r>
              <a:rPr lang="en-US" b="1" u="sng" dirty="0" smtClean="0"/>
              <a:t>Solve using the Order Of Operations</a:t>
            </a:r>
            <a:endParaRPr lang="en-US" b="1" u="sng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503" y="2416412"/>
            <a:ext cx="3781425" cy="5905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503" y="3041001"/>
            <a:ext cx="1171575" cy="619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503" y="3694165"/>
            <a:ext cx="3390900" cy="581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503" y="4309229"/>
            <a:ext cx="3362325" cy="514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0503" y="4857616"/>
            <a:ext cx="3095625" cy="5524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5693" y="4147969"/>
            <a:ext cx="7721069" cy="2529278"/>
            <a:chOff x="95693" y="4147969"/>
            <a:chExt cx="7721069" cy="2529278"/>
          </a:xfrm>
        </p:grpSpPr>
        <p:sp>
          <p:nvSpPr>
            <p:cNvPr id="23" name="Cloud Callout 22"/>
            <p:cNvSpPr/>
            <p:nvPr/>
          </p:nvSpPr>
          <p:spPr>
            <a:xfrm>
              <a:off x="95693" y="4147969"/>
              <a:ext cx="4795284" cy="2529278"/>
            </a:xfrm>
            <a:prstGeom prst="cloudCallout">
              <a:avLst>
                <a:gd name="adj1" fmla="val 71392"/>
                <a:gd name="adj2" fmla="val -22938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 this problem, the operations </a:t>
              </a:r>
              <a:r>
                <a:rPr lang="en-US" b="1" dirty="0" smtClean="0">
                  <a:solidFill>
                    <a:srgbClr val="C00000"/>
                  </a:solidFill>
                </a:rPr>
                <a:t>just happened to appear in the Order of Operations order</a:t>
              </a:r>
              <a:r>
                <a:rPr lang="en-US" dirty="0" smtClean="0"/>
                <a:t>.  Be careful…this won’t happen often!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0787" y="4147969"/>
              <a:ext cx="2085975" cy="2190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3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602" y="-958614"/>
            <a:ext cx="9613861" cy="10809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Now You Try!</a:t>
            </a:r>
            <a:endParaRPr lang="en-US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435933" y="3428323"/>
            <a:ext cx="1509825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6 + 8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5933" y="3995814"/>
            <a:ext cx="1509825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99319" y="3428323"/>
            <a:ext cx="1520458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6 • 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99319" y="3995814"/>
            <a:ext cx="1520458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Let’s Try some Algebra!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838891" y="3428323"/>
            <a:ext cx="1467295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6 - 4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38891" y="3995814"/>
            <a:ext cx="1467295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33" y="2267027"/>
            <a:ext cx="8591550" cy="107632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7612910" y="3450798"/>
            <a:ext cx="1738349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 • 6 - 5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12910" y="4042786"/>
            <a:ext cx="1738349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12 - 5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12910" y="4634774"/>
            <a:ext cx="1738349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7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48577" y="569527"/>
            <a:ext cx="3431879" cy="6143151"/>
            <a:chOff x="8548577" y="569527"/>
            <a:chExt cx="3431879" cy="61431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5906" y="4550503"/>
              <a:ext cx="2114550" cy="2162175"/>
            </a:xfrm>
            <a:prstGeom prst="rect">
              <a:avLst/>
            </a:prstGeom>
          </p:spPr>
        </p:pic>
        <p:sp>
          <p:nvSpPr>
            <p:cNvPr id="25" name="Cloud Callout 24"/>
            <p:cNvSpPr/>
            <p:nvPr/>
          </p:nvSpPr>
          <p:spPr>
            <a:xfrm>
              <a:off x="8548577" y="569527"/>
              <a:ext cx="3431879" cy="2529278"/>
            </a:xfrm>
            <a:prstGeom prst="cloudCallout">
              <a:avLst>
                <a:gd name="adj1" fmla="val 2209"/>
                <a:gd name="adj2" fmla="val 10149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Remember, a </a:t>
              </a:r>
              <a:r>
                <a:rPr lang="en-US" b="1" dirty="0" smtClean="0">
                  <a:solidFill>
                    <a:srgbClr val="C00000"/>
                  </a:solidFill>
                </a:rPr>
                <a:t>number touching a variable </a:t>
              </a:r>
              <a:r>
                <a:rPr lang="en-US" dirty="0" smtClean="0"/>
                <a:t>or a </a:t>
              </a:r>
              <a:r>
                <a:rPr lang="en-US" b="1" dirty="0" smtClean="0">
                  <a:solidFill>
                    <a:srgbClr val="C00000"/>
                  </a:solidFill>
                </a:rPr>
                <a:t>variable touching a variable </a:t>
              </a:r>
              <a:r>
                <a:rPr lang="en-US" dirty="0" smtClean="0"/>
                <a:t>means to </a:t>
              </a:r>
              <a:r>
                <a:rPr lang="en-US" b="1" dirty="0" smtClean="0">
                  <a:solidFill>
                    <a:srgbClr val="C00000"/>
                  </a:solidFill>
                </a:rPr>
                <a:t>multiply</a:t>
              </a:r>
              <a:r>
                <a:rPr lang="en-US" dirty="0" smtClean="0"/>
                <a:t>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6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4" grpId="0" animBg="1"/>
      <p:bldP spid="12" grpId="0" animBg="1"/>
      <p:bldP spid="15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89" y="2154754"/>
            <a:ext cx="9363075" cy="32289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102550" y="4737283"/>
            <a:ext cx="4972666" cy="1934067"/>
          </a:xfrm>
          <a:prstGeom prst="roundRect">
            <a:avLst>
              <a:gd name="adj" fmla="val 11007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Don’t worry.  They give you the formula. Can you find it and the value of “n” in this question?</a:t>
            </a:r>
            <a:endParaRPr lang="en-US" sz="2400" b="1" u="sng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95423" y="3391784"/>
            <a:ext cx="1392865" cy="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95423" y="3391784"/>
            <a:ext cx="5135526" cy="389966"/>
            <a:chOff x="595423" y="3391784"/>
            <a:chExt cx="5135526" cy="38996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242930" y="3391784"/>
              <a:ext cx="248801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95423" y="3769241"/>
              <a:ext cx="2477386" cy="1250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V="1">
            <a:off x="4486939" y="4965405"/>
            <a:ext cx="2328531" cy="14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61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expression?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8587" y="854160"/>
            <a:ext cx="4335538" cy="3357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2065867"/>
            <a:ext cx="342900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44" y="3522134"/>
            <a:ext cx="4429125" cy="1362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" y="5053314"/>
            <a:ext cx="8743950" cy="161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4333779" y="2008138"/>
            <a:ext cx="2353159" cy="1344891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 </a:t>
            </a:r>
            <a:r>
              <a:rPr lang="en-US" dirty="0"/>
              <a:t>×</a:t>
            </a:r>
            <a:r>
              <a:rPr lang="en-US" dirty="0" smtClean="0"/>
              <a:t> 2= 6; $6.00</a:t>
            </a:r>
          </a:p>
          <a:p>
            <a:pPr algn="ctr"/>
            <a:r>
              <a:rPr lang="en-US" dirty="0" smtClean="0"/>
              <a:t>4 × 4 = 16;  $16.00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16604" y="3538774"/>
            <a:ext cx="2353159" cy="1344891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+ 16 = 22; $22.00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965290" y="5997905"/>
            <a:ext cx="4312588" cy="674659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Multiplication was used in Exercise 1 and addition was used in Exercise 2.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401073" y="5989857"/>
            <a:ext cx="4312588" cy="682707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steps can be combined into one problem:  (3 </a:t>
            </a:r>
            <a:r>
              <a:rPr lang="en-US" dirty="0"/>
              <a:t>×</a:t>
            </a:r>
            <a:r>
              <a:rPr lang="en-US" dirty="0" smtClean="0"/>
              <a:t> 2) + (4 </a:t>
            </a:r>
            <a:r>
              <a:rPr lang="en-US" dirty="0"/>
              <a:t>×</a:t>
            </a:r>
            <a:r>
              <a:rPr lang="en-US" dirty="0" smtClean="0"/>
              <a:t>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3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79" y="2184739"/>
            <a:ext cx="5529398" cy="1906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784" y="2453193"/>
            <a:ext cx="1638300" cy="676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784" y="3257059"/>
            <a:ext cx="5810250" cy="504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784" y="3889475"/>
            <a:ext cx="2905125" cy="600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5071" y="4640902"/>
            <a:ext cx="2876550" cy="581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0784" y="5373279"/>
            <a:ext cx="6019800" cy="4953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90279" y="3984143"/>
            <a:ext cx="5744792" cy="2593585"/>
            <a:chOff x="190279" y="3984143"/>
            <a:chExt cx="5744792" cy="25935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79" y="4619630"/>
              <a:ext cx="1914968" cy="1958098"/>
            </a:xfrm>
            <a:prstGeom prst="rect">
              <a:avLst/>
            </a:prstGeom>
          </p:spPr>
        </p:pic>
        <p:sp>
          <p:nvSpPr>
            <p:cNvPr id="17" name="Cloud Callout 16"/>
            <p:cNvSpPr/>
            <p:nvPr/>
          </p:nvSpPr>
          <p:spPr>
            <a:xfrm>
              <a:off x="2503192" y="3984143"/>
              <a:ext cx="3431879" cy="2529278"/>
            </a:xfrm>
            <a:prstGeom prst="cloudCallout">
              <a:avLst>
                <a:gd name="adj1" fmla="val -61304"/>
                <a:gd name="adj2" fmla="val -17053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 forgot to remind you, a </a:t>
              </a:r>
              <a:r>
                <a:rPr lang="en-US" b="1" dirty="0" smtClean="0">
                  <a:solidFill>
                    <a:srgbClr val="C00000"/>
                  </a:solidFill>
                </a:rPr>
                <a:t>number touching a parenthesis </a:t>
              </a:r>
              <a:r>
                <a:rPr lang="en-US" dirty="0" smtClean="0"/>
                <a:t>also means to </a:t>
              </a:r>
              <a:r>
                <a:rPr lang="en-US" b="1" dirty="0" smtClean="0">
                  <a:solidFill>
                    <a:srgbClr val="C00000"/>
                  </a:solidFill>
                </a:rPr>
                <a:t>multiply</a:t>
              </a:r>
              <a:r>
                <a:rPr lang="en-US" dirty="0" smtClean="0"/>
                <a:t>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3000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602" y="-958614"/>
            <a:ext cx="9613861" cy="10809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Now You Try!</a:t>
            </a:r>
            <a:endParaRPr lang="en-US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1050297" y="3972274"/>
            <a:ext cx="1509825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7 + 2</a:t>
            </a:r>
            <a:r>
              <a:rPr lang="en-US" sz="2400" i="1" dirty="0" smtClean="0">
                <a:solidFill>
                  <a:schemeClr val="bg1"/>
                </a:solidFill>
              </a:rPr>
              <a:t>t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50297" y="4567697"/>
            <a:ext cx="1509825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7 + 2 • 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Now You Try!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050297" y="5163120"/>
            <a:ext cx="1467295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7 + 10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50297" y="5758543"/>
            <a:ext cx="1467295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17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97" y="2465070"/>
            <a:ext cx="9134475" cy="13335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050297" y="6353966"/>
            <a:ext cx="4372308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So the total cost is $17.00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277446" y="1992452"/>
            <a:ext cx="3779875" cy="4750837"/>
            <a:chOff x="8277446" y="1992452"/>
            <a:chExt cx="3779875" cy="47508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7446" y="3885789"/>
              <a:ext cx="1676400" cy="2857500"/>
            </a:xfrm>
            <a:prstGeom prst="rect">
              <a:avLst/>
            </a:prstGeom>
          </p:spPr>
        </p:pic>
        <p:sp>
          <p:nvSpPr>
            <p:cNvPr id="8" name="Cloud Callout 7"/>
            <p:cNvSpPr/>
            <p:nvPr/>
          </p:nvSpPr>
          <p:spPr>
            <a:xfrm>
              <a:off x="10184772" y="1992452"/>
              <a:ext cx="1872549" cy="1979821"/>
            </a:xfrm>
            <a:prstGeom prst="cloudCallout">
              <a:avLst>
                <a:gd name="adj1" fmla="val -92378"/>
                <a:gd name="adj2" fmla="val 4705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Oh, I can’t forget that!</a:t>
              </a:r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34" y="3924543"/>
            <a:ext cx="3537896" cy="23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5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602" y="-958614"/>
            <a:ext cx="9613861" cy="10809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Now You Try!</a:t>
            </a:r>
            <a:endParaRPr lang="en-US" sz="4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Shoulder Partner Practice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507" y="2275364"/>
            <a:ext cx="11536325" cy="435503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On lined paper, complete questions 1 through 7 on page 326.  Be sure to put your regular heading on the paper.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You may check your answers with your shoulder partner and resolve any discrepancies.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Each student must </a:t>
            </a:r>
            <a:r>
              <a:rPr lang="en-US" sz="2800" b="1" dirty="0" smtClean="0">
                <a:solidFill>
                  <a:srgbClr val="C00000"/>
                </a:solidFill>
              </a:rPr>
              <a:t>turn in this assignment</a:t>
            </a:r>
            <a:r>
              <a:rPr lang="en-US" sz="2800" dirty="0" smtClean="0">
                <a:solidFill>
                  <a:schemeClr val="bg1"/>
                </a:solidFill>
              </a:rPr>
              <a:t> prior to </a:t>
            </a:r>
            <a:r>
              <a:rPr lang="en-US" sz="2800" smtClean="0">
                <a:solidFill>
                  <a:schemeClr val="bg1"/>
                </a:solidFill>
              </a:rPr>
              <a:t>beginning their homework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Tonight’s homework is Workbook pages 89 odd and 91 odd.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Show your work on lined if you do not have enough room.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11" y="898409"/>
            <a:ext cx="12954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expression?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890" y="2366796"/>
            <a:ext cx="9582150" cy="17526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392865" y="2828259"/>
            <a:ext cx="324293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151861" y="2828259"/>
            <a:ext cx="8800213" cy="382938"/>
            <a:chOff x="1151861" y="2828259"/>
            <a:chExt cx="8800213" cy="38293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244317" y="2828259"/>
              <a:ext cx="2707757" cy="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51861" y="3211196"/>
              <a:ext cx="3483934" cy="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098696" y="2843155"/>
            <a:ext cx="9499344" cy="1180543"/>
            <a:chOff x="1098696" y="2843155"/>
            <a:chExt cx="9499344" cy="1180543"/>
          </a:xfrm>
        </p:grpSpPr>
        <p:sp>
          <p:nvSpPr>
            <p:cNvPr id="20" name="Rectangle 19"/>
            <p:cNvSpPr/>
            <p:nvPr/>
          </p:nvSpPr>
          <p:spPr>
            <a:xfrm>
              <a:off x="4752753" y="2843155"/>
              <a:ext cx="5845287" cy="8931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98696" y="3242928"/>
              <a:ext cx="5845287" cy="78077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5419063" y="3216744"/>
            <a:ext cx="285307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151861" y="3184845"/>
            <a:ext cx="9366766" cy="409288"/>
            <a:chOff x="1151861" y="3184845"/>
            <a:chExt cx="9366766" cy="409288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9662468" y="3184845"/>
              <a:ext cx="856159" cy="16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51861" y="3579625"/>
              <a:ext cx="3643423" cy="1450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944621" y="4438047"/>
            <a:ext cx="10777582" cy="2098326"/>
            <a:chOff x="944621" y="4438047"/>
            <a:chExt cx="10777582" cy="2098326"/>
          </a:xfrm>
        </p:grpSpPr>
        <p:sp>
          <p:nvSpPr>
            <p:cNvPr id="41" name="Rounded Rectangular Callout 40"/>
            <p:cNvSpPr/>
            <p:nvPr/>
          </p:nvSpPr>
          <p:spPr>
            <a:xfrm>
              <a:off x="944621" y="4487951"/>
              <a:ext cx="8708065" cy="1913860"/>
            </a:xfrm>
            <a:prstGeom prst="wedgeRoundRectCallout">
              <a:avLst>
                <a:gd name="adj1" fmla="val 54158"/>
                <a:gd name="adj2" fmla="val -21389"/>
                <a:gd name="adj3" fmla="val 16667"/>
              </a:avLst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You have probably used the Order of Operations in fifth grade…but be careful!  In sixth grade we will see 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subtraction come before addition </a:t>
              </a:r>
              <a:r>
                <a:rPr lang="en-US" sz="2400" dirty="0" smtClean="0"/>
                <a:t>and 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division come before multiplication</a:t>
              </a:r>
              <a:r>
                <a:rPr lang="en-US" sz="2400" dirty="0" smtClean="0"/>
                <a:t>.   This might change your understanding…SO PAY ATTENTION!!!</a:t>
              </a:r>
              <a:endParaRPr lang="en-US" sz="2400" dirty="0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1185" y="4438047"/>
              <a:ext cx="1231018" cy="20983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996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an Expression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19" y="2437395"/>
            <a:ext cx="9925050" cy="352425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4237926" y="5071729"/>
            <a:ext cx="324293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19107" y="5516687"/>
            <a:ext cx="324293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Explosion 2 3"/>
          <p:cNvSpPr/>
          <p:nvPr/>
        </p:nvSpPr>
        <p:spPr>
          <a:xfrm>
            <a:off x="5762848" y="174756"/>
            <a:ext cx="6312195" cy="2732567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is important to know that you </a:t>
            </a:r>
            <a:r>
              <a:rPr lang="en-US" b="1" u="sng" dirty="0" smtClean="0">
                <a:solidFill>
                  <a:srgbClr val="C00000"/>
                </a:solidFill>
              </a:rPr>
              <a:t>might divide before you multiply </a:t>
            </a:r>
            <a:r>
              <a:rPr lang="en-US" dirty="0" smtClean="0"/>
              <a:t>if it comes first!</a:t>
            </a:r>
            <a:endParaRPr lang="en-US" dirty="0"/>
          </a:p>
        </p:txBody>
      </p:sp>
      <p:sp>
        <p:nvSpPr>
          <p:cNvPr id="23" name="Explosion 1 22"/>
          <p:cNvSpPr/>
          <p:nvPr/>
        </p:nvSpPr>
        <p:spPr>
          <a:xfrm>
            <a:off x="7761767" y="3721395"/>
            <a:ext cx="4313276" cy="3136606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is important to know that you might </a:t>
            </a:r>
            <a:r>
              <a:rPr lang="en-US" b="1" u="sng" dirty="0" smtClean="0">
                <a:solidFill>
                  <a:srgbClr val="C00000"/>
                </a:solidFill>
              </a:rPr>
              <a:t>subtract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before you add </a:t>
            </a:r>
            <a:r>
              <a:rPr lang="en-US" dirty="0" smtClean="0"/>
              <a:t>if it comes first!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0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an Expression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30" y="2509668"/>
            <a:ext cx="10239375" cy="3467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5516" y="4423144"/>
            <a:ext cx="1594884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5515" y="4880344"/>
            <a:ext cx="3625703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5515" y="5337544"/>
            <a:ext cx="3625703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68479" y="4423144"/>
            <a:ext cx="179050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68479" y="4880344"/>
            <a:ext cx="4070405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68479" y="5337544"/>
            <a:ext cx="4070405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5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602" y="-958614"/>
            <a:ext cx="9613861" cy="10809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Now You Try!</a:t>
            </a:r>
            <a:endParaRPr lang="en-US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435933" y="3995814"/>
            <a:ext cx="1594884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10 + 30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5934" y="4681614"/>
            <a:ext cx="1594884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40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46786" y="3927948"/>
            <a:ext cx="1571906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8 × 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46785" y="4560170"/>
            <a:ext cx="1571906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32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54" y="2285668"/>
            <a:ext cx="6715125" cy="1400175"/>
          </a:xfrm>
          <a:prstGeom prst="rect">
            <a:avLst/>
          </a:prstGeom>
        </p:spPr>
      </p:pic>
      <p:sp>
        <p:nvSpPr>
          <p:cNvPr id="16" name="Left Arrow 15"/>
          <p:cNvSpPr/>
          <p:nvPr/>
        </p:nvSpPr>
        <p:spPr>
          <a:xfrm>
            <a:off x="6944279" y="3386105"/>
            <a:ext cx="4623944" cy="1502479"/>
          </a:xfrm>
          <a:prstGeom prst="leftArrow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Here you must divide first, because it appears before the multiplication!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Now You Try!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0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602" y="-958614"/>
            <a:ext cx="9613861" cy="10809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Now You Try!</a:t>
            </a:r>
            <a:endParaRPr lang="en-US" sz="4400" dirty="0"/>
          </a:p>
        </p:txBody>
      </p:sp>
      <p:sp>
        <p:nvSpPr>
          <p:cNvPr id="16" name="Left Arrow 15"/>
          <p:cNvSpPr/>
          <p:nvPr/>
        </p:nvSpPr>
        <p:spPr>
          <a:xfrm>
            <a:off x="4178096" y="3439779"/>
            <a:ext cx="4623944" cy="631981"/>
          </a:xfrm>
          <a:prstGeom prst="leftArrow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Parentheses always come first!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More Examples:  First with Parentheses…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72" y="2066375"/>
            <a:ext cx="6181725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72" y="3373291"/>
            <a:ext cx="3629025" cy="7620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680844" y="1470571"/>
            <a:ext cx="5242245" cy="5158381"/>
            <a:chOff x="6680844" y="1470571"/>
            <a:chExt cx="5242245" cy="515838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039" y="3754291"/>
              <a:ext cx="3019050" cy="287466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Cloud Callout 17"/>
            <p:cNvSpPr/>
            <p:nvPr/>
          </p:nvSpPr>
          <p:spPr>
            <a:xfrm>
              <a:off x="6680844" y="1470571"/>
              <a:ext cx="5242245" cy="1853103"/>
            </a:xfrm>
            <a:prstGeom prst="cloudCallout">
              <a:avLst>
                <a:gd name="adj1" fmla="val 13534"/>
                <a:gd name="adj2" fmla="val 91636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Notice how the problem is solved </a:t>
              </a:r>
              <a:r>
                <a:rPr lang="en-US" b="1" dirty="0" smtClean="0">
                  <a:solidFill>
                    <a:srgbClr val="C00000"/>
                  </a:solidFill>
                </a:rPr>
                <a:t>one step at a time</a:t>
              </a:r>
              <a:r>
                <a:rPr lang="en-US" dirty="0" smtClean="0"/>
                <a:t>.  This makes your work look like a funnel or tornado!</a:t>
              </a:r>
              <a:endParaRPr lang="en-US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1277"/>
          <a:stretch/>
        </p:blipFill>
        <p:spPr>
          <a:xfrm>
            <a:off x="447072" y="4194009"/>
            <a:ext cx="4889709" cy="6191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072" y="4871852"/>
            <a:ext cx="4724400" cy="5810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072" y="5511595"/>
            <a:ext cx="4733925" cy="5810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072" y="6151338"/>
            <a:ext cx="44767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6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602" y="-958614"/>
            <a:ext cx="9613861" cy="10809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Now You Try!</a:t>
            </a:r>
            <a:endParaRPr lang="en-US" sz="4400" dirty="0"/>
          </a:p>
        </p:txBody>
      </p:sp>
      <p:sp>
        <p:nvSpPr>
          <p:cNvPr id="16" name="Left Arrow 15"/>
          <p:cNvSpPr/>
          <p:nvPr/>
        </p:nvSpPr>
        <p:spPr>
          <a:xfrm>
            <a:off x="2621526" y="2884465"/>
            <a:ext cx="7213589" cy="631981"/>
          </a:xfrm>
          <a:prstGeom prst="leftArrow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Exponents are evaluated after there are no more parentheses.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More Examples:  First with Parentheses…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6168"/>
          <a:stretch/>
        </p:blipFill>
        <p:spPr>
          <a:xfrm>
            <a:off x="447072" y="2066375"/>
            <a:ext cx="6181725" cy="676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71" y="2823481"/>
            <a:ext cx="2066925" cy="790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71" y="4434793"/>
            <a:ext cx="4886325" cy="752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71" y="3657712"/>
            <a:ext cx="3800475" cy="733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071" y="5251765"/>
            <a:ext cx="4676775" cy="67627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487251" y="3516446"/>
            <a:ext cx="6354539" cy="2979317"/>
            <a:chOff x="5487251" y="3516446"/>
            <a:chExt cx="6354539" cy="2979317"/>
          </a:xfrm>
        </p:grpSpPr>
        <p:sp>
          <p:nvSpPr>
            <p:cNvPr id="18" name="Cloud Callout 17"/>
            <p:cNvSpPr/>
            <p:nvPr/>
          </p:nvSpPr>
          <p:spPr>
            <a:xfrm>
              <a:off x="5487251" y="3516446"/>
              <a:ext cx="4554726" cy="1735319"/>
            </a:xfrm>
            <a:prstGeom prst="cloudCallout">
              <a:avLst>
                <a:gd name="adj1" fmla="val 47149"/>
                <a:gd name="adj2" fmla="val 55121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I’m here again to see that you solve only </a:t>
              </a:r>
              <a:r>
                <a:rPr lang="en-US" b="1" dirty="0" smtClean="0">
                  <a:solidFill>
                    <a:srgbClr val="C00000"/>
                  </a:solidFill>
                </a:rPr>
                <a:t>one step at a time</a:t>
              </a:r>
              <a:r>
                <a:rPr lang="en-US" dirty="0" smtClean="0"/>
                <a:t>!  I better write that down!</a:t>
              </a:r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5832" y="4797671"/>
              <a:ext cx="1645958" cy="1698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02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602" y="-958614"/>
            <a:ext cx="9613861" cy="10809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Now You Try!</a:t>
            </a:r>
            <a:endParaRPr lang="en-US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435933" y="3995814"/>
            <a:ext cx="3997844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25 × 3 ÷ 5 - 12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5934" y="4681614"/>
            <a:ext cx="3997844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75 ÷ </a:t>
            </a:r>
            <a:r>
              <a:rPr lang="en-US" sz="2400" dirty="0">
                <a:solidFill>
                  <a:schemeClr val="bg1"/>
                </a:solidFill>
              </a:rPr>
              <a:t>5 - </a:t>
            </a:r>
            <a:r>
              <a:rPr lang="en-US" sz="2400" dirty="0" smtClean="0">
                <a:solidFill>
                  <a:schemeClr val="bg1"/>
                </a:solidFill>
              </a:rPr>
              <a:t>12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71818" y="3995814"/>
            <a:ext cx="2150790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24 ÷ 8 + 6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71817" y="4681614"/>
            <a:ext cx="2150790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3 + 6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Your Turn Again!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33" y="2288458"/>
            <a:ext cx="7686675" cy="143827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35933" y="5367414"/>
            <a:ext cx="3997844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15 - 12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5933" y="6053214"/>
            <a:ext cx="3997844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71817" y="5367414"/>
            <a:ext cx="2150790" cy="4572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9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66051" y="584858"/>
            <a:ext cx="3413051" cy="5922263"/>
            <a:chOff x="8366051" y="297784"/>
            <a:chExt cx="3413051" cy="59222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1290" y="962628"/>
              <a:ext cx="2628900" cy="1743075"/>
            </a:xfrm>
            <a:prstGeom prst="rect">
              <a:avLst/>
            </a:prstGeom>
          </p:spPr>
        </p:pic>
        <p:sp>
          <p:nvSpPr>
            <p:cNvPr id="7" name="Up Ribbon 6"/>
            <p:cNvSpPr/>
            <p:nvPr/>
          </p:nvSpPr>
          <p:spPr>
            <a:xfrm>
              <a:off x="8366051" y="297784"/>
              <a:ext cx="3413051" cy="835818"/>
            </a:xfrm>
            <a:prstGeom prst="ribbon2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About Exponents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11289" y="2768943"/>
              <a:ext cx="2628900" cy="62451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 </a:t>
              </a:r>
              <a:r>
                <a:rPr lang="en-US" dirty="0" smtClean="0"/>
                <a:t>× 2</a:t>
              </a:r>
              <a:r>
                <a:rPr lang="en-US" dirty="0"/>
                <a:t> </a:t>
              </a:r>
              <a:r>
                <a:rPr lang="en-US" dirty="0" smtClean="0"/>
                <a:t>× 2 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811289" y="3456701"/>
              <a:ext cx="2628900" cy="62451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4× 2 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11289" y="4144459"/>
              <a:ext cx="2628900" cy="62451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1" name="Round Same Side Corner Rectangle 20"/>
            <p:cNvSpPr/>
            <p:nvPr/>
          </p:nvSpPr>
          <p:spPr>
            <a:xfrm>
              <a:off x="8667307" y="4832217"/>
              <a:ext cx="3111795" cy="1387830"/>
            </a:xfrm>
            <a:prstGeom prst="round2SameRect">
              <a:avLst>
                <a:gd name="adj1" fmla="val 16667"/>
                <a:gd name="adj2" fmla="val 5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So, 2</a:t>
              </a:r>
              <a:r>
                <a:rPr lang="en-US" sz="2000" baseline="30000" dirty="0"/>
                <a:t>3</a:t>
              </a:r>
            </a:p>
            <a:p>
              <a:pPr algn="ctr"/>
              <a:r>
                <a:rPr lang="en-US" sz="2000" dirty="0" smtClean="0"/>
                <a:t> means 2 times itself a total of three times.</a:t>
              </a:r>
              <a:endParaRPr lang="en-US" sz="20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41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4" grpId="0" animBg="1"/>
      <p:bldP spid="12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546</TotalTime>
  <Words>753</Words>
  <Application>Microsoft Office PowerPoint</Application>
  <PresentationFormat>Custom</PresentationFormat>
  <Paragraphs>107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Berlin</vt:lpstr>
      <vt:lpstr>Write and Evaluate Expressions</vt:lpstr>
      <vt:lpstr>What is an expression?</vt:lpstr>
      <vt:lpstr>What is an expression?</vt:lpstr>
      <vt:lpstr>Solving an Expression</vt:lpstr>
      <vt:lpstr>Solve an Expression</vt:lpstr>
      <vt:lpstr>Now You Try!</vt:lpstr>
      <vt:lpstr>Now You Try!</vt:lpstr>
      <vt:lpstr>Now You Try!</vt:lpstr>
      <vt:lpstr>Now You Try!</vt:lpstr>
      <vt:lpstr>Write an Expression</vt:lpstr>
      <vt:lpstr>Write an Expression</vt:lpstr>
      <vt:lpstr>Now You Try!</vt:lpstr>
      <vt:lpstr>BRAIN BREAK</vt:lpstr>
      <vt:lpstr>What About Variables?</vt:lpstr>
      <vt:lpstr>What About Variables?</vt:lpstr>
      <vt:lpstr>Examples of Solving Algebraic Expressions</vt:lpstr>
      <vt:lpstr>Examples of Solving Algebraic Expressions</vt:lpstr>
      <vt:lpstr>Now You Try!</vt:lpstr>
      <vt:lpstr>Real-World Example</vt:lpstr>
      <vt:lpstr>Real-World Example</vt:lpstr>
      <vt:lpstr>Now You Try!</vt:lpstr>
      <vt:lpstr>Now You Try!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 and evaluate expressions</dc:title>
  <dc:creator>Lynda Corlett</dc:creator>
  <cp:lastModifiedBy>Samantha</cp:lastModifiedBy>
  <cp:revision>40</cp:revision>
  <dcterms:created xsi:type="dcterms:W3CDTF">2015-01-19T13:03:51Z</dcterms:created>
  <dcterms:modified xsi:type="dcterms:W3CDTF">2015-01-19T23:00:32Z</dcterms:modified>
</cp:coreProperties>
</file>