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9F6C-A403-4781-A614-40F2F6C733A8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17417-C4AC-4CC9-9E9C-3BE67E4DD5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9F6C-A403-4781-A614-40F2F6C733A8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7417-C4AC-4CC9-9E9C-3BE67E4DD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9F6C-A403-4781-A614-40F2F6C733A8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7417-C4AC-4CC9-9E9C-3BE67E4DD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9F6C-A403-4781-A614-40F2F6C733A8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7417-C4AC-4CC9-9E9C-3BE67E4DD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9F6C-A403-4781-A614-40F2F6C733A8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7417-C4AC-4CC9-9E9C-3BE67E4DD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9F6C-A403-4781-A614-40F2F6C733A8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7417-C4AC-4CC9-9E9C-3BE67E4DD5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9F6C-A403-4781-A614-40F2F6C733A8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7417-C4AC-4CC9-9E9C-3BE67E4DD5D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9F6C-A403-4781-A614-40F2F6C733A8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7417-C4AC-4CC9-9E9C-3BE67E4DD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9F6C-A403-4781-A614-40F2F6C733A8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7417-C4AC-4CC9-9E9C-3BE67E4DD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9F6C-A403-4781-A614-40F2F6C733A8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7417-C4AC-4CC9-9E9C-3BE67E4DD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9F6C-A403-4781-A614-40F2F6C733A8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7417-C4AC-4CC9-9E9C-3BE67E4DD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A9559F6C-A403-4781-A614-40F2F6C733A8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D817417-C4AC-4CC9-9E9C-3BE67E4DD5D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590800"/>
            <a:ext cx="8001000" cy="1219200"/>
          </a:xfrm>
        </p:spPr>
        <p:txBody>
          <a:bodyPr>
            <a:noAutofit/>
          </a:bodyPr>
          <a:lstStyle/>
          <a:p>
            <a:r>
              <a:rPr lang="en-US" sz="6000" dirty="0" smtClean="0"/>
              <a:t>6-1C, 6-1D, and 6-2A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7315200" cy="114463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Writing Expressions and Properties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853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212" y="152400"/>
            <a:ext cx="7315200" cy="849297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Examples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1143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Determine if each set of expressions is equivalent. If so, tell what property is applied. If not, explain why.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99" y="2133600"/>
            <a:ext cx="3947386" cy="81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678" y="2133600"/>
            <a:ext cx="4201158" cy="81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14" y="4295093"/>
            <a:ext cx="3947386" cy="869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483" y="4309607"/>
            <a:ext cx="4201158" cy="887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6356" y="2952909"/>
            <a:ext cx="4259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expressions are </a:t>
            </a:r>
            <a:r>
              <a:rPr lang="en-US" sz="2400" b="1" dirty="0" smtClean="0">
                <a:solidFill>
                  <a:schemeClr val="tx2"/>
                </a:solidFill>
              </a:rPr>
              <a:t>EQUIVALENT</a:t>
            </a:r>
            <a:r>
              <a:rPr lang="en-US" sz="2400" dirty="0" smtClean="0"/>
              <a:t> because of the </a:t>
            </a:r>
            <a:r>
              <a:rPr lang="en-US" sz="2400" b="1" dirty="0" smtClean="0"/>
              <a:t>ASSOCIATIVE PROPERTY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48197" y="5304088"/>
            <a:ext cx="42594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expressions are </a:t>
            </a:r>
            <a:r>
              <a:rPr lang="en-US" sz="2000" b="1" dirty="0" smtClean="0">
                <a:solidFill>
                  <a:schemeClr val="tx2"/>
                </a:solidFill>
              </a:rPr>
              <a:t>NOT EQUIVALENT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because the Commutative Property is not true for division.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648198" y="2971654"/>
            <a:ext cx="42594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expressions are </a:t>
            </a:r>
            <a:r>
              <a:rPr lang="en-US" sz="2000" b="1" dirty="0" smtClean="0">
                <a:solidFill>
                  <a:schemeClr val="tx2"/>
                </a:solidFill>
              </a:rPr>
              <a:t>NOT EQUIVALENT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because the Associative Property is not true for subtraction.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14585" y="5211756"/>
            <a:ext cx="4259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expressions are </a:t>
            </a:r>
            <a:r>
              <a:rPr lang="en-US" sz="2400" b="1" dirty="0" smtClean="0">
                <a:solidFill>
                  <a:schemeClr val="tx2"/>
                </a:solidFill>
              </a:rPr>
              <a:t>EQUIVALENT</a:t>
            </a:r>
            <a:r>
              <a:rPr lang="en-US" sz="2400" dirty="0" smtClean="0"/>
              <a:t> because of the </a:t>
            </a:r>
            <a:r>
              <a:rPr lang="en-US" sz="2400" b="1" dirty="0" smtClean="0"/>
              <a:t>IDENTITY PROPERTY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14585" y="1981200"/>
            <a:ext cx="8696251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8708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7315200" cy="9144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Mid Chapter Check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05800" cy="5105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Take out a piece of notebook paper and put your proper heading in the upper right hand corner.</a:t>
            </a:r>
          </a:p>
          <a:p>
            <a:endParaRPr lang="en-US" sz="4000" dirty="0"/>
          </a:p>
          <a:p>
            <a:r>
              <a:rPr lang="en-US" sz="4000" dirty="0" smtClean="0"/>
              <a:t>Turn to page 338 in your red book.</a:t>
            </a:r>
          </a:p>
          <a:p>
            <a:endParaRPr lang="en-US" sz="4000" dirty="0"/>
          </a:p>
          <a:p>
            <a:r>
              <a:rPr lang="en-US" sz="4000" dirty="0" smtClean="0"/>
              <a:t>Solve #2, 4, 6, 8, 13, 14, 18, 19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192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1154097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HOMEWORK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3539527"/>
          </a:xfrm>
        </p:spPr>
        <p:txBody>
          <a:bodyPr>
            <a:noAutofit/>
          </a:bodyPr>
          <a:lstStyle/>
          <a:p>
            <a:r>
              <a:rPr lang="en-US" sz="6000" dirty="0" smtClean="0"/>
              <a:t>WB pages 93 and 97 ODDS </a:t>
            </a:r>
          </a:p>
          <a:p>
            <a:r>
              <a:rPr lang="en-US" sz="6000" dirty="0" smtClean="0"/>
              <a:t>Due Monday (white) or </a:t>
            </a:r>
            <a:r>
              <a:rPr lang="en-US" sz="6000" dirty="0" smtClean="0">
                <a:solidFill>
                  <a:srgbClr val="00B050"/>
                </a:solidFill>
              </a:rPr>
              <a:t>Tuesday (green)</a:t>
            </a:r>
            <a:endParaRPr lang="en-US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5972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8305800" cy="9144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Expressions Using Models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6172200"/>
            <a:ext cx="6635558" cy="65116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800" b="1" dirty="0" smtClean="0"/>
              <a:t>So, Kevin has </a:t>
            </a:r>
            <a:r>
              <a:rPr lang="en-US" sz="2800" b="1" i="1" dirty="0" smtClean="0"/>
              <a:t>c</a:t>
            </a:r>
            <a:r>
              <a:rPr lang="en-US" sz="2800" b="1" dirty="0" smtClean="0"/>
              <a:t> + 6 baseball cards.</a:t>
            </a:r>
            <a:endParaRPr lang="en-US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84535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40" y="3048000"/>
            <a:ext cx="732407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40" y="4419600"/>
            <a:ext cx="732407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962400" y="4800600"/>
            <a:ext cx="762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6" name="Picture 8" descr="http://www.clker.com/cliparts/v/u/B/i/u/F/baseball-m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05400"/>
            <a:ext cx="1514163" cy="148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4438650" y="3886199"/>
            <a:ext cx="895350" cy="2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0" y="3532258"/>
            <a:ext cx="2903118" cy="707886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This is called </a:t>
            </a:r>
            <a:r>
              <a:rPr lang="en-US" sz="2000" b="1" i="1" dirty="0" smtClean="0">
                <a:solidFill>
                  <a:schemeClr val="tx2"/>
                </a:solidFill>
              </a:rPr>
              <a:t>defining the variable</a:t>
            </a:r>
            <a:r>
              <a:rPr lang="en-US" sz="2000" b="1" dirty="0" smtClean="0">
                <a:solidFill>
                  <a:schemeClr val="tx2"/>
                </a:solidFill>
              </a:rPr>
              <a:t>.</a:t>
            </a:r>
            <a:endParaRPr lang="en-US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78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315200" cy="9144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Think Pair Share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182" y="2667976"/>
            <a:ext cx="8889837" cy="15240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b="1" dirty="0" smtClean="0"/>
              <a:t>Discuss with your shoulder partner how you would create a model and then write an expression for this scenario.</a:t>
            </a:r>
            <a:endParaRPr lang="en-US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73" y="1219200"/>
            <a:ext cx="889676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327" y="3719944"/>
            <a:ext cx="44958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346199" y="5867400"/>
            <a:ext cx="6797801" cy="6511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charset="2"/>
              <a:buNone/>
            </a:pPr>
            <a:r>
              <a:rPr lang="en-US" sz="2800" b="1" dirty="0" smtClean="0"/>
              <a:t>So, Sam sent </a:t>
            </a:r>
            <a:r>
              <a:rPr lang="en-US" sz="2800" b="1" i="1" dirty="0" smtClean="0"/>
              <a:t>m</a:t>
            </a:r>
            <a:r>
              <a:rPr lang="en-US" sz="2800" b="1" dirty="0" smtClean="0"/>
              <a:t> – 10 messages in July.</a:t>
            </a:r>
            <a:endParaRPr lang="en-US" sz="2800" b="1" dirty="0"/>
          </a:p>
        </p:txBody>
      </p:sp>
      <p:pic>
        <p:nvPicPr>
          <p:cNvPr id="3077" name="Picture 5" descr="http://www.clipartlord.com/wp-content/uploads/2013/01/smartphone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0730">
            <a:off x="441086" y="3562199"/>
            <a:ext cx="2927156" cy="298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6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6" y="1"/>
            <a:ext cx="7315200" cy="9144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Helpful Key Words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55" y="1356358"/>
            <a:ext cx="2895600" cy="838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b="1" u="sng" dirty="0" smtClean="0"/>
              <a:t>Addition</a:t>
            </a:r>
          </a:p>
          <a:p>
            <a:pPr marL="45720" indent="0">
              <a:buNone/>
            </a:pPr>
            <a:endParaRPr lang="en-US" sz="3600" b="1" u="sng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79473" y="1340430"/>
            <a:ext cx="2895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charset="2"/>
              <a:buNone/>
            </a:pPr>
            <a:r>
              <a:rPr lang="en-US" sz="3600" b="1" u="sng" dirty="0" smtClean="0"/>
              <a:t>Subtraction</a:t>
            </a:r>
          </a:p>
          <a:p>
            <a:pPr marL="45720" indent="0">
              <a:buFont typeface="Wingdings" charset="2"/>
              <a:buNone/>
            </a:pPr>
            <a:endParaRPr lang="en-US" sz="3600" b="1" u="sng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4405285"/>
            <a:ext cx="3505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charset="2"/>
              <a:buNone/>
            </a:pPr>
            <a:r>
              <a:rPr lang="en-US" sz="3600" b="1" u="sng" dirty="0" smtClean="0"/>
              <a:t>Multiplication</a:t>
            </a:r>
          </a:p>
          <a:p>
            <a:pPr marL="45720" indent="0">
              <a:buFont typeface="Wingdings" charset="2"/>
              <a:buNone/>
            </a:pPr>
            <a:endParaRPr lang="en-US" sz="3600" b="1" u="sng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65619" y="4377114"/>
            <a:ext cx="2895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charset="2"/>
              <a:buNone/>
            </a:pPr>
            <a:r>
              <a:rPr lang="en-US" sz="3600" b="1" u="sng" dirty="0" smtClean="0"/>
              <a:t>Division</a:t>
            </a:r>
          </a:p>
          <a:p>
            <a:pPr marL="45720" indent="0">
              <a:buFont typeface="Wingdings" charset="2"/>
              <a:buNone/>
            </a:pPr>
            <a:endParaRPr lang="en-US" sz="36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775855" y="1959028"/>
            <a:ext cx="304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Greater than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More than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Total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____ </a:t>
            </a:r>
            <a:r>
              <a:rPr lang="en-US" sz="2800" b="1" i="1" dirty="0" smtClean="0"/>
              <a:t>and</a:t>
            </a:r>
            <a:r>
              <a:rPr lang="en-US" sz="2800" dirty="0" smtClean="0"/>
              <a:t> ____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1943103"/>
            <a:ext cx="281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Less than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Fewer than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Difference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13955" y="5118794"/>
            <a:ext cx="281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u="sng" dirty="0" smtClean="0"/>
              <a:t>__#__</a:t>
            </a:r>
            <a:r>
              <a:rPr lang="en-US" sz="2800" dirty="0" smtClean="0"/>
              <a:t>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Double, triple, etc.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583380" y="4938685"/>
            <a:ext cx="32904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Half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Fraction (ex. One third of ___)</a:t>
            </a:r>
            <a:endParaRPr lang="en-US" sz="28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627418" y="1219200"/>
            <a:ext cx="0" cy="542359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33401" y="4114800"/>
            <a:ext cx="8229599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7087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1"/>
            <a:ext cx="7315200" cy="9144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Check Your Progress</a:t>
            </a:r>
            <a:endParaRPr lang="en-US" sz="48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295400"/>
            <a:ext cx="736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3048000"/>
            <a:ext cx="876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7" y="4920778"/>
            <a:ext cx="8925569" cy="83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22098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chemeClr val="tx2"/>
                </a:solidFill>
              </a:rPr>
              <a:t>b – </a:t>
            </a:r>
            <a:r>
              <a:rPr lang="en-US" sz="3600" b="1" dirty="0" smtClean="0">
                <a:solidFill>
                  <a:schemeClr val="tx2"/>
                </a:solidFill>
              </a:rPr>
              <a:t>4;  </a:t>
            </a:r>
            <a:r>
              <a:rPr lang="en-US" sz="3600" b="1" i="1" dirty="0" smtClean="0">
                <a:solidFill>
                  <a:schemeClr val="tx2"/>
                </a:solidFill>
              </a:rPr>
              <a:t>b</a:t>
            </a:r>
            <a:r>
              <a:rPr lang="en-US" sz="3600" b="1" dirty="0" smtClean="0">
                <a:solidFill>
                  <a:schemeClr val="tx2"/>
                </a:solidFill>
              </a:rPr>
              <a:t> represents Bulls score</a:t>
            </a:r>
            <a:endParaRPr lang="en-US" sz="3600" b="1" i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937" y="40386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12</a:t>
            </a:r>
            <a:r>
              <a:rPr lang="en-US" sz="3600" b="1" i="1" dirty="0" smtClean="0">
                <a:solidFill>
                  <a:schemeClr val="tx2"/>
                </a:solidFill>
              </a:rPr>
              <a:t>f;   f</a:t>
            </a:r>
            <a:r>
              <a:rPr lang="en-US" sz="3600" b="1" dirty="0" smtClean="0">
                <a:solidFill>
                  <a:schemeClr val="tx2"/>
                </a:solidFill>
              </a:rPr>
              <a:t> represents the number of feet 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2342" y="5778003"/>
            <a:ext cx="7550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tx2"/>
                </a:solidFill>
              </a:rPr>
              <a:t>s</a:t>
            </a:r>
            <a:r>
              <a:rPr lang="en-US" sz="3600" b="1" i="1" dirty="0" smtClean="0">
                <a:solidFill>
                  <a:schemeClr val="tx2"/>
                </a:solidFill>
              </a:rPr>
              <a:t> </a:t>
            </a:r>
            <a:r>
              <a:rPr lang="en-US" sz="3600" b="1" i="1" dirty="0">
                <a:solidFill>
                  <a:schemeClr val="tx2"/>
                </a:solidFill>
              </a:rPr>
              <a:t>+</a:t>
            </a:r>
            <a:r>
              <a:rPr lang="en-US" sz="3600" b="1" i="1" dirty="0" smtClean="0">
                <a:solidFill>
                  <a:schemeClr val="tx2"/>
                </a:solidFill>
              </a:rPr>
              <a:t> </a:t>
            </a:r>
            <a:r>
              <a:rPr lang="en-US" sz="3600" b="1" dirty="0" smtClean="0">
                <a:solidFill>
                  <a:schemeClr val="tx2"/>
                </a:solidFill>
              </a:rPr>
              <a:t>8;   </a:t>
            </a:r>
            <a:r>
              <a:rPr lang="en-US" sz="3600" b="1" i="1" dirty="0" smtClean="0">
                <a:solidFill>
                  <a:schemeClr val="tx2"/>
                </a:solidFill>
              </a:rPr>
              <a:t>s</a:t>
            </a:r>
            <a:r>
              <a:rPr lang="en-US" sz="3600" b="1" dirty="0" smtClean="0">
                <a:solidFill>
                  <a:schemeClr val="tx2"/>
                </a:solidFill>
              </a:rPr>
              <a:t> represents the shirt cost</a:t>
            </a:r>
            <a:endParaRPr lang="en-US" sz="36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08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315200" cy="9144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Round Table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4343400"/>
          </a:xfrm>
        </p:spPr>
        <p:txBody>
          <a:bodyPr>
            <a:normAutofit lnSpcReduction="10000"/>
          </a:bodyPr>
          <a:lstStyle/>
          <a:p>
            <a:r>
              <a:rPr lang="en-US" sz="4800" dirty="0" smtClean="0"/>
              <a:t>Turn to page 334</a:t>
            </a:r>
          </a:p>
          <a:p>
            <a:pPr marL="45720" indent="0">
              <a:buNone/>
            </a:pPr>
            <a:endParaRPr lang="en-US" sz="4800" dirty="0" smtClean="0"/>
          </a:p>
          <a:p>
            <a:r>
              <a:rPr lang="en-US" sz="4800" dirty="0" smtClean="0"/>
              <a:t>Solve #1-8 on a piece of notebook paper. Take turns solving each problem with your table mates.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4690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990599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Round Table Answers</a:t>
            </a:r>
            <a:endParaRPr lang="en-US" sz="4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371600"/>
                <a:ext cx="7315200" cy="5181600"/>
              </a:xfrm>
            </p:spPr>
            <p:txBody>
              <a:bodyPr>
                <a:noAutofit/>
              </a:bodyPr>
              <a:lstStyle/>
              <a:p>
                <a:pPr marL="45720" indent="0">
                  <a:buNone/>
                </a:pPr>
                <a:r>
                  <a:rPr lang="en-US" sz="3600" dirty="0" smtClean="0"/>
                  <a:t>1.	4</a:t>
                </a:r>
                <a:r>
                  <a:rPr lang="en-US" sz="3600" i="1" dirty="0" smtClean="0"/>
                  <a:t>m</a:t>
                </a:r>
                <a:r>
                  <a:rPr lang="en-US" sz="3600" dirty="0" smtClean="0"/>
                  <a:t> </a:t>
                </a:r>
              </a:p>
              <a:p>
                <a:pPr marL="45720" indent="0">
                  <a:buNone/>
                </a:pPr>
                <a:r>
                  <a:rPr lang="en-US" sz="3600" dirty="0" smtClean="0"/>
                  <a:t>2. 	</a:t>
                </a:r>
                <a:r>
                  <a:rPr lang="en-US" sz="3600" i="1" dirty="0" smtClean="0"/>
                  <a:t>p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sz="3600" dirty="0" smtClean="0"/>
                  <a:t> 2 (or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 smtClean="0"/>
                  <a:t> )</a:t>
                </a:r>
              </a:p>
              <a:p>
                <a:pPr marL="45720" indent="0">
                  <a:buNone/>
                </a:pPr>
                <a:r>
                  <a:rPr lang="en-US" sz="3600" dirty="0" smtClean="0"/>
                  <a:t>3.	</a:t>
                </a:r>
                <a:r>
                  <a:rPr lang="en-US" sz="3600" i="1" dirty="0" smtClean="0"/>
                  <a:t>l</a:t>
                </a:r>
                <a:r>
                  <a:rPr lang="en-US" sz="3600" dirty="0" smtClean="0"/>
                  <a:t> – 4 </a:t>
                </a:r>
              </a:p>
              <a:p>
                <a:pPr marL="45720" indent="0">
                  <a:buNone/>
                </a:pPr>
                <a:r>
                  <a:rPr lang="en-US" sz="3600" dirty="0" smtClean="0"/>
                  <a:t>4.	</a:t>
                </a:r>
                <a:r>
                  <a:rPr lang="en-US" sz="3600" i="1" dirty="0" smtClean="0"/>
                  <a:t>c</a:t>
                </a:r>
                <a:r>
                  <a:rPr lang="en-US" sz="3600" dirty="0" smtClean="0"/>
                  <a:t> + 12</a:t>
                </a:r>
              </a:p>
              <a:p>
                <a:pPr marL="45720" indent="0">
                  <a:buNone/>
                </a:pPr>
                <a:r>
                  <a:rPr lang="en-US" sz="3600" dirty="0" smtClean="0"/>
                  <a:t>5.	3</a:t>
                </a:r>
                <a:r>
                  <a:rPr lang="en-US" sz="3600" i="1" dirty="0" smtClean="0"/>
                  <a:t>d</a:t>
                </a:r>
                <a:r>
                  <a:rPr lang="en-US" sz="3600" dirty="0" smtClean="0"/>
                  <a:t> + 3.50</a:t>
                </a:r>
              </a:p>
              <a:p>
                <a:pPr marL="45720" indent="0">
                  <a:buNone/>
                </a:pPr>
                <a:r>
                  <a:rPr lang="en-US" sz="3600" dirty="0" smtClean="0"/>
                  <a:t>6.	</a:t>
                </a:r>
                <a:r>
                  <a:rPr lang="en-US" sz="3600" i="1" dirty="0" smtClean="0"/>
                  <a:t>w</a:t>
                </a:r>
                <a:r>
                  <a:rPr lang="en-US" sz="3600" dirty="0" smtClean="0"/>
                  <a:t> – 6 </a:t>
                </a:r>
              </a:p>
              <a:p>
                <a:pPr marL="45720" indent="0">
                  <a:buNone/>
                </a:pPr>
                <a:r>
                  <a:rPr lang="en-US" sz="3600" dirty="0" smtClean="0"/>
                  <a:t>7.	4</a:t>
                </a:r>
                <a:r>
                  <a:rPr lang="en-US" sz="3600" i="1" dirty="0" smtClean="0"/>
                  <a:t>a</a:t>
                </a:r>
              </a:p>
              <a:p>
                <a:pPr marL="45720" indent="0">
                  <a:buNone/>
                </a:pPr>
                <a:r>
                  <a:rPr lang="en-US" sz="3600" dirty="0" smtClean="0"/>
                  <a:t>8.	</a:t>
                </a:r>
                <a:r>
                  <a:rPr lang="en-US" sz="3600" i="1" dirty="0" smtClean="0"/>
                  <a:t>s</a:t>
                </a:r>
                <a:r>
                  <a:rPr lang="en-US" sz="3600" dirty="0" smtClean="0"/>
                  <a:t> + 10</a:t>
                </a:r>
              </a:p>
              <a:p>
                <a:pPr marL="45720" indent="0">
                  <a:buNone/>
                </a:pPr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371600"/>
                <a:ext cx="7315200" cy="5181600"/>
              </a:xfrm>
              <a:blipFill rotWithShape="1">
                <a:blip r:embed="rId2"/>
                <a:stretch>
                  <a:fillRect l="-1833" t="-1765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xplosion 2 3"/>
          <p:cNvSpPr/>
          <p:nvPr/>
        </p:nvSpPr>
        <p:spPr>
          <a:xfrm rot="3584337">
            <a:off x="4001838" y="896596"/>
            <a:ext cx="4700698" cy="5572458"/>
          </a:xfrm>
          <a:prstGeom prst="irregularSeal2">
            <a:avLst/>
          </a:prstGeom>
          <a:solidFill>
            <a:schemeClr val="tx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544368">
            <a:off x="4464672" y="2623058"/>
            <a:ext cx="350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Remember, your variable can be any letter, but you must DEFINE it!!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65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15200" cy="9144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BRAIN BREAK</a:t>
            </a:r>
            <a:endParaRPr lang="en-US" sz="4800" b="1" dirty="0"/>
          </a:p>
        </p:txBody>
      </p:sp>
      <p:pic>
        <p:nvPicPr>
          <p:cNvPr id="5124" name="Picture 4" descr="C:\Users\owner\AppData\Local\Microsoft\Windows\Temporary Internet Files\Content.IE5\CQYM9A59\brain_thinking_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92088"/>
            <a:ext cx="4495800" cy="506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81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2657"/>
            <a:ext cx="7315200" cy="103414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Properties</a:t>
            </a:r>
            <a:endParaRPr lang="en-US" sz="48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92477"/>
            <a:ext cx="7474474" cy="1479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42" y="3276600"/>
            <a:ext cx="7456331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42" y="5257800"/>
            <a:ext cx="7456331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004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329</TotalTime>
  <Words>318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Wingdings</vt:lpstr>
      <vt:lpstr>Perspective</vt:lpstr>
      <vt:lpstr>6-1C, 6-1D, and 6-2A</vt:lpstr>
      <vt:lpstr>Expressions Using Models</vt:lpstr>
      <vt:lpstr>Think Pair Share</vt:lpstr>
      <vt:lpstr>Helpful Key Words</vt:lpstr>
      <vt:lpstr>Check Your Progress</vt:lpstr>
      <vt:lpstr>Round Table</vt:lpstr>
      <vt:lpstr>Round Table Answers</vt:lpstr>
      <vt:lpstr>BRAIN BREAK</vt:lpstr>
      <vt:lpstr>Properties</vt:lpstr>
      <vt:lpstr>Examples</vt:lpstr>
      <vt:lpstr>Mid Chapter Check</vt:lpstr>
      <vt:lpstr>HOMEWORK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6-1C, 6-1D, and 6-2A</dc:title>
  <dc:creator>Samantha</dc:creator>
  <cp:lastModifiedBy>Matt Horn</cp:lastModifiedBy>
  <cp:revision>43</cp:revision>
  <dcterms:created xsi:type="dcterms:W3CDTF">2015-01-22T16:06:49Z</dcterms:created>
  <dcterms:modified xsi:type="dcterms:W3CDTF">2015-01-25T17:19:33Z</dcterms:modified>
</cp:coreProperties>
</file>