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2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29D602D-9A5E-4BC3-BDF1-908C26892F8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7FDD45-5DB3-472C-A8E2-F444767E77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4876800" cy="1673352"/>
          </a:xfrm>
        </p:spPr>
        <p:txBody>
          <a:bodyPr>
            <a:noAutofit/>
          </a:bodyPr>
          <a:lstStyle/>
          <a:p>
            <a:r>
              <a:rPr lang="en-US" sz="5400" dirty="0" smtClean="0"/>
              <a:t>7-1A, C, and D:</a:t>
            </a:r>
            <a:br>
              <a:rPr lang="en-US" sz="5400" dirty="0" smtClean="0"/>
            </a:br>
            <a:r>
              <a:rPr lang="en-US" sz="5400" dirty="0" smtClean="0"/>
              <a:t>Solving and Writing </a:t>
            </a:r>
            <a:br>
              <a:rPr lang="en-US" sz="5400" dirty="0" smtClean="0"/>
            </a:br>
            <a:r>
              <a:rPr lang="en-US" sz="5400" dirty="0" smtClean="0"/>
              <a:t>Addition Equations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638800"/>
            <a:ext cx="8077200" cy="58521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6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Grade Advanced/Pre-IB Mathematics</a:t>
            </a:r>
            <a:endParaRPr lang="en-US" sz="3200" b="1" dirty="0"/>
          </a:p>
        </p:txBody>
      </p:sp>
      <p:pic>
        <p:nvPicPr>
          <p:cNvPr id="1026" name="Picture 2" descr="C:\Users\owner\AppData\Local\Microsoft\Windows\Temporary Internet Files\Content.IE5\CQYM9A59\Balance-Scal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8147">
            <a:off x="5052133" y="1505920"/>
            <a:ext cx="3366153" cy="27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9" y="3429000"/>
            <a:ext cx="8229600" cy="990600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4400" dirty="0" smtClean="0"/>
              <a:t>7 + </a:t>
            </a:r>
            <a:r>
              <a:rPr lang="en-US" sz="4400" i="1" dirty="0" smtClean="0"/>
              <a:t>p</a:t>
            </a:r>
            <a:r>
              <a:rPr lang="en-US" sz="4400" dirty="0" smtClean="0"/>
              <a:t>     =     19</a:t>
            </a:r>
            <a:endParaRPr lang="en-US" sz="4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8" y="1600200"/>
            <a:ext cx="908624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4419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- 7			- 7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124200" y="3429000"/>
            <a:ext cx="152400" cy="1828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71800" y="57912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/>
              <a:t>p   </a:t>
            </a:r>
            <a:r>
              <a:rPr lang="en-US" sz="4800" dirty="0" smtClean="0"/>
              <a:t>=   12</a:t>
            </a:r>
            <a:endParaRPr lang="en-US" sz="4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3998148"/>
            <a:ext cx="220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other piece measures </a:t>
            </a:r>
            <a:r>
              <a:rPr lang="en-US" sz="3200" b="1" dirty="0" smtClean="0"/>
              <a:t>12 meters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7171" name="Picture 3" descr="C:\Users\owner\AppData\Local\Microsoft\Windows\Temporary Internet Files\Content.IE5\Q9VCZ6VT\seamless_wood_planks_texture_by_10ravens-d3991v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7939">
            <a:off x="401336" y="3805985"/>
            <a:ext cx="2081529" cy="208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9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Break</a:t>
            </a:r>
            <a:endParaRPr lang="en-US" dirty="0"/>
          </a:p>
        </p:txBody>
      </p:sp>
      <p:pic>
        <p:nvPicPr>
          <p:cNvPr id="8195" name="Picture 3" descr="C:\Users\owner\AppData\Local\Microsoft\Windows\Temporary Internet Files\Content.IE5\H851H0KD\brai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3600"/>
            <a:ext cx="3810000" cy="413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49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625609"/>
          </a:xfrm>
        </p:spPr>
        <p:txBody>
          <a:bodyPr>
            <a:noAutofit/>
          </a:bodyPr>
          <a:lstStyle/>
          <a:p>
            <a:r>
              <a:rPr lang="en-US" sz="3600" dirty="0" smtClean="0"/>
              <a:t>Your team will receive one piece of colored paper</a:t>
            </a:r>
          </a:p>
          <a:p>
            <a:endParaRPr lang="en-US" sz="3600" dirty="0"/>
          </a:p>
          <a:p>
            <a:r>
              <a:rPr lang="en-US" sz="3600" dirty="0" smtClean="0"/>
              <a:t>Draw 8 boxes on your paper</a:t>
            </a:r>
          </a:p>
          <a:p>
            <a:pPr marL="118872" indent="0">
              <a:buNone/>
            </a:pPr>
            <a:endParaRPr lang="en-US" sz="3600" dirty="0" smtClean="0"/>
          </a:p>
          <a:p>
            <a:r>
              <a:rPr lang="en-US" sz="3600" dirty="0" smtClean="0"/>
              <a:t>Each team member will take turns solving various problems on page 375</a:t>
            </a:r>
          </a:p>
          <a:p>
            <a:endParaRPr lang="en-US" sz="3600" dirty="0"/>
          </a:p>
          <a:p>
            <a:r>
              <a:rPr lang="en-US" sz="3600" dirty="0" smtClean="0"/>
              <a:t>Solve #8, 10, 12, 14, 16, 18, 20, 22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49953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WB pages 101-102 and 105-106 ODDS due Thursday (white) and </a:t>
            </a:r>
            <a:r>
              <a:rPr lang="en-US" sz="5400" dirty="0" smtClean="0">
                <a:solidFill>
                  <a:srgbClr val="00B050"/>
                </a:solidFill>
              </a:rPr>
              <a:t>Friday (green)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6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Equation?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73" y="1546591"/>
            <a:ext cx="8229600" cy="2263409"/>
          </a:xfrm>
        </p:spPr>
        <p:txBody>
          <a:bodyPr>
            <a:noAutofit/>
          </a:bodyPr>
          <a:lstStyle/>
          <a:p>
            <a:r>
              <a:rPr lang="en-US" dirty="0" smtClean="0"/>
              <a:t>A mathematical sentence showing two expressions are </a:t>
            </a:r>
            <a:r>
              <a:rPr lang="en-US" b="1" dirty="0" smtClean="0"/>
              <a:t>equal</a:t>
            </a:r>
          </a:p>
          <a:p>
            <a:endParaRPr lang="en-US" b="1" dirty="0"/>
          </a:p>
          <a:p>
            <a:r>
              <a:rPr lang="en-US" dirty="0" smtClean="0"/>
              <a:t>Example:	2 + 7 = 9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450273" y="3657600"/>
            <a:ext cx="8382000" cy="3048000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4527000"/>
            <a:ext cx="52266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Recall: How are equations different from expressions?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45155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Pair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1501409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4400" dirty="0" smtClean="0"/>
              <a:t>How is a balance or scale similar to an equation?</a:t>
            </a:r>
            <a:endParaRPr lang="en-US" sz="4400" dirty="0"/>
          </a:p>
        </p:txBody>
      </p:sp>
      <p:pic>
        <p:nvPicPr>
          <p:cNvPr id="2051" name="Picture 3" descr="C:\Users\owner\AppData\Local\Microsoft\Windows\Temporary Internet Files\Content.IE5\CQYM9A59\Scale_of_justice_gol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86200"/>
            <a:ext cx="5257800" cy="286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3276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 + 2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57700" y="32766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3257122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9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758585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each equation </a:t>
            </a:r>
            <a:r>
              <a:rPr lang="en-US" i="1" dirty="0" smtClean="0"/>
              <a:t>mentally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200400" cy="5029199"/>
              </a:xfrm>
            </p:spPr>
            <p:txBody>
              <a:bodyPr>
                <a:normAutofit/>
              </a:bodyPr>
              <a:lstStyle/>
              <a:p>
                <a:pPr marL="118872" indent="0">
                  <a:buNone/>
                </a:pPr>
                <a:r>
                  <a:rPr lang="en-US" sz="4400" dirty="0" smtClean="0"/>
                  <a:t>3</a:t>
                </a:r>
                <a:r>
                  <a:rPr lang="en-US" sz="4400" i="1" dirty="0" smtClean="0"/>
                  <a:t>h</a:t>
                </a:r>
                <a:r>
                  <a:rPr lang="en-US" sz="4400" dirty="0" smtClean="0"/>
                  <a:t> = 15</a:t>
                </a:r>
              </a:p>
              <a:p>
                <a:pPr marL="118872" indent="0">
                  <a:buNone/>
                </a:pPr>
                <a:endParaRPr lang="en-US" sz="4400" dirty="0"/>
              </a:p>
              <a:p>
                <a:pPr marL="118872" indent="0">
                  <a:buNone/>
                </a:pPr>
                <a:r>
                  <a:rPr lang="en-US" sz="4400" dirty="0" smtClean="0"/>
                  <a:t>24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4400" dirty="0" smtClean="0"/>
                  <a:t> </a:t>
                </a:r>
                <a:r>
                  <a:rPr lang="en-US" sz="4400" i="1" dirty="0" smtClean="0"/>
                  <a:t>w</a:t>
                </a:r>
                <a:r>
                  <a:rPr lang="en-US" sz="4400" dirty="0" smtClean="0"/>
                  <a:t> = 8</a:t>
                </a:r>
              </a:p>
              <a:p>
                <a:pPr marL="118872" indent="0">
                  <a:buNone/>
                </a:pPr>
                <a:endParaRPr lang="en-US" sz="4400" dirty="0"/>
              </a:p>
              <a:p>
                <a:pPr marL="118872" indent="0">
                  <a:buNone/>
                </a:pPr>
                <a:r>
                  <a:rPr lang="en-US" sz="4400" i="1" dirty="0" smtClean="0"/>
                  <a:t>a </a:t>
                </a:r>
                <a:r>
                  <a:rPr lang="en-US" sz="4400" dirty="0" smtClean="0"/>
                  <a:t>+ 7 = 11</a:t>
                </a:r>
              </a:p>
              <a:p>
                <a:pPr marL="118872" indent="0">
                  <a:buNone/>
                </a:pPr>
                <a:endParaRPr lang="en-US" sz="4400" i="1" dirty="0"/>
              </a:p>
              <a:p>
                <a:pPr marL="118872" indent="0">
                  <a:buNone/>
                </a:pPr>
                <a:r>
                  <a:rPr lang="en-US" sz="4400" i="1" dirty="0" smtClean="0"/>
                  <a:t>e </a:t>
                </a:r>
                <a:r>
                  <a:rPr lang="en-US" sz="4400" dirty="0" smtClean="0"/>
                  <a:t>– 9 = 16</a:t>
                </a:r>
                <a:endParaRPr lang="en-US" sz="44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200400" cy="5029199"/>
              </a:xfrm>
              <a:blipFill rotWithShape="1">
                <a:blip r:embed="rId2"/>
                <a:stretch>
                  <a:fillRect l="-5143" t="-1578" b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71654" y="1676399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h </a:t>
            </a:r>
            <a:r>
              <a:rPr lang="en-US" sz="4400" b="1" dirty="0" smtClean="0">
                <a:solidFill>
                  <a:srgbClr val="FF0000"/>
                </a:solidFill>
              </a:rPr>
              <a:t>= 5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1654" y="43434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FF0000"/>
                </a:solidFill>
              </a:rPr>
              <a:t>a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= 4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30480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w </a:t>
            </a:r>
            <a:r>
              <a:rPr lang="en-US" sz="4400" b="1" dirty="0" smtClean="0">
                <a:solidFill>
                  <a:srgbClr val="FF0000"/>
                </a:solidFill>
              </a:rPr>
              <a:t>= 3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4727" y="57150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FF0000"/>
                </a:solidFill>
              </a:rPr>
              <a:t>e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= 25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Example</a:t>
            </a:r>
            <a:endParaRPr lang="en-US" sz="5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0" y="1752600"/>
            <a:ext cx="900019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191000" y="2667000"/>
            <a:ext cx="3200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43" y="3733800"/>
            <a:ext cx="863964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62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using the “balance” idea or “guess and check”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10442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1.	1 + </a:t>
            </a:r>
            <a:r>
              <a:rPr lang="en-US" i="1" dirty="0" smtClean="0"/>
              <a:t>x</a:t>
            </a:r>
            <a:r>
              <a:rPr lang="en-US" dirty="0" smtClean="0"/>
              <a:t> = 8              2.    </a:t>
            </a:r>
            <a:r>
              <a:rPr lang="en-US" i="1" dirty="0" smtClean="0"/>
              <a:t>x</a:t>
            </a:r>
            <a:r>
              <a:rPr lang="en-US" dirty="0" smtClean="0"/>
              <a:t> + 2 = 7	              3.    9 = </a:t>
            </a:r>
            <a:r>
              <a:rPr lang="en-US" i="1" dirty="0" smtClean="0"/>
              <a:t>x</a:t>
            </a:r>
            <a:r>
              <a:rPr lang="en-US" dirty="0" smtClean="0"/>
              <a:t> + 3</a:t>
            </a:r>
            <a:endParaRPr lang="en-US" dirty="0"/>
          </a:p>
        </p:txBody>
      </p:sp>
      <p:pic>
        <p:nvPicPr>
          <p:cNvPr id="4" name="Picture 3" descr="C:\Users\owner\AppData\Local\Microsoft\Windows\Temporary Internet Files\Content.IE5\CQYM9A59\Scale_of_justice_gol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4718612"/>
            <a:ext cx="2791691" cy="152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owner\AppData\Local\Microsoft\Windows\Temporary Internet Files\Content.IE5\CQYM9A59\Scale_of_justice_gol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731829"/>
            <a:ext cx="2743200" cy="149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owner\AppData\Local\Microsoft\Windows\Temporary Internet Files\Content.IE5\CQYM9A59\Scale_of_justice_gol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745" y="4695952"/>
            <a:ext cx="2833255" cy="15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0554" y="4110243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+ </a:t>
            </a:r>
            <a:r>
              <a:rPr lang="en-US" sz="3200" b="1" dirty="0" smtClean="0">
                <a:solidFill>
                  <a:srgbClr val="FF0000"/>
                </a:solidFill>
              </a:rPr>
              <a:t>7</a:t>
            </a:r>
            <a:r>
              <a:rPr lang="en-US" sz="3200" dirty="0" smtClean="0"/>
              <a:t>	 =	8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612340" y="4092650"/>
            <a:ext cx="2455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9       =    </a:t>
            </a:r>
            <a:r>
              <a:rPr lang="en-US" sz="3200" b="1" dirty="0" smtClean="0">
                <a:solidFill>
                  <a:srgbClr val="FF0000"/>
                </a:solidFill>
              </a:rPr>
              <a:t>6 </a:t>
            </a:r>
            <a:r>
              <a:rPr lang="en-US" sz="3200" dirty="0" smtClean="0"/>
              <a:t>+ 3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18175" y="4110242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/>
              <a:t> + </a:t>
            </a:r>
            <a:r>
              <a:rPr lang="en-US" sz="3200" dirty="0"/>
              <a:t>2</a:t>
            </a:r>
            <a:r>
              <a:rPr lang="en-US" sz="3200" dirty="0" smtClean="0"/>
              <a:t>	 =	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585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9067800" cy="914400"/>
          </a:xfrm>
        </p:spPr>
        <p:txBody>
          <a:bodyPr/>
          <a:lstStyle/>
          <a:p>
            <a:r>
              <a:rPr lang="en-US" dirty="0" smtClean="0"/>
              <a:t>What is the opposite of adding?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3861881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8 = </a:t>
            </a:r>
            <a:r>
              <a:rPr lang="en-US" sz="4400" i="1" dirty="0" smtClean="0"/>
              <a:t>x </a:t>
            </a:r>
            <a:r>
              <a:rPr lang="en-US" sz="4400" dirty="0" smtClean="0"/>
              <a:t>+ 3</a:t>
            </a:r>
            <a:endParaRPr lang="en-US" sz="4400" dirty="0"/>
          </a:p>
        </p:txBody>
      </p:sp>
      <p:sp>
        <p:nvSpPr>
          <p:cNvPr id="5" name="Explosion 1 4"/>
          <p:cNvSpPr/>
          <p:nvPr/>
        </p:nvSpPr>
        <p:spPr>
          <a:xfrm>
            <a:off x="5181600" y="3124200"/>
            <a:ext cx="3962400" cy="3427639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16304" y="4246602"/>
            <a:ext cx="2694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Whatever you do to one side, you must do to the other!</a:t>
            </a:r>
            <a:endParaRPr lang="en-US" sz="2200" b="1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978111" y="4030087"/>
            <a:ext cx="304800" cy="12954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3440" y="233937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** In addition questions, we are really SUBTRACTING to solve the problem</a:t>
            </a:r>
          </a:p>
          <a:p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3292311" y="4014369"/>
            <a:ext cx="457200" cy="5320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7" idx="0"/>
          </p:cNvCxnSpPr>
          <p:nvPr/>
        </p:nvCxnSpPr>
        <p:spPr>
          <a:xfrm>
            <a:off x="990600" y="4014369"/>
            <a:ext cx="253031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" y="4048034"/>
            <a:ext cx="190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Our goal is to “isolate” the variable. (It wants to be alone!)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55755" y="4631322"/>
            <a:ext cx="262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- 3	       - 3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133600" y="5638800"/>
            <a:ext cx="25282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4600" y="5784571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  =  </a:t>
            </a:r>
            <a:r>
              <a:rPr lang="en-US" sz="3600" i="1" dirty="0" smtClean="0"/>
              <a:t>x</a:t>
            </a:r>
            <a:r>
              <a:rPr lang="en-US" sz="3600" dirty="0" smtClean="0"/>
              <a:t>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092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5" grpId="0"/>
      <p:bldP spid="7" grpId="0" animBg="1"/>
      <p:bldP spid="12" grpId="0"/>
      <p:bldP spid="14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using inverse </a:t>
            </a:r>
            <a:r>
              <a:rPr lang="en-US" dirty="0" smtClean="0"/>
              <a:t>operations. Remember to isolate the variable.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8012"/>
            <a:ext cx="9144000" cy="6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389257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- 2</a:t>
            </a:r>
            <a:r>
              <a:rPr lang="en-US" sz="4000" dirty="0"/>
              <a:t> </a:t>
            </a:r>
            <a:r>
              <a:rPr lang="en-US" sz="4000" dirty="0" smtClean="0"/>
              <a:t>  - 2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389257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- 5	    -</a:t>
            </a:r>
            <a:r>
              <a:rPr lang="en-US" sz="4000" dirty="0"/>
              <a:t> </a:t>
            </a:r>
            <a:r>
              <a:rPr lang="en-US" sz="4000" dirty="0" smtClean="0"/>
              <a:t>5 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2389257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- 3	      - 3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148583" y="4549254"/>
            <a:ext cx="1781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y</a:t>
            </a:r>
            <a:r>
              <a:rPr lang="en-US" sz="6000" dirty="0" smtClean="0"/>
              <a:t> = 9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572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c</a:t>
            </a:r>
            <a:r>
              <a:rPr lang="en-US" sz="6000" dirty="0" smtClean="0"/>
              <a:t> = 3</a:t>
            </a:r>
            <a:endParaRPr lang="en-US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4572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 = </a:t>
            </a:r>
            <a:r>
              <a:rPr lang="en-US" sz="6000" i="1" dirty="0" smtClean="0"/>
              <a:t>x</a:t>
            </a:r>
            <a:endParaRPr lang="en-US" sz="60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143000" y="1908012"/>
            <a:ext cx="76200" cy="118913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57800" y="1908011"/>
            <a:ext cx="76200" cy="118913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467600" y="1908012"/>
            <a:ext cx="76200" cy="118913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34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5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" y="152400"/>
            <a:ext cx="6934200" cy="1252728"/>
          </a:xfrm>
        </p:spPr>
        <p:txBody>
          <a:bodyPr/>
          <a:lstStyle/>
          <a:p>
            <a:r>
              <a:rPr lang="en-US" dirty="0" smtClean="0"/>
              <a:t>Writing Addition Equations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676400"/>
            <a:ext cx="8763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35" y="3276600"/>
            <a:ext cx="697173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3956998"/>
            <a:ext cx="74549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1" y="4597306"/>
            <a:ext cx="7083879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89098"/>
            <a:ext cx="2895600" cy="1279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4800" y="5623777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So, the average female gorilla weighs 198 pounds.</a:t>
            </a:r>
            <a:endParaRPr lang="en-US" sz="3200" b="1" dirty="0"/>
          </a:p>
        </p:txBody>
      </p:sp>
      <p:pic>
        <p:nvPicPr>
          <p:cNvPr id="6151" name="Picture 7" descr="C:\Users\owner\AppData\Local\Microsoft\Windows\Temporary Internet Files\Content.IE5\H851H0KD\ueno-zoo-gorilla-0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619" y="72583"/>
            <a:ext cx="1679390" cy="160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1219200" y="5489098"/>
            <a:ext cx="76200" cy="12118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44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358</TotalTime>
  <Words>307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Cambria Math</vt:lpstr>
      <vt:lpstr>Corbel</vt:lpstr>
      <vt:lpstr>Wingdings</vt:lpstr>
      <vt:lpstr>Wingdings 2</vt:lpstr>
      <vt:lpstr>Wingdings 3</vt:lpstr>
      <vt:lpstr>Module</vt:lpstr>
      <vt:lpstr>7-1A, C, and D: Solving and Writing  Addition Equations</vt:lpstr>
      <vt:lpstr>What is an Equation?</vt:lpstr>
      <vt:lpstr>Think Pair Share</vt:lpstr>
      <vt:lpstr>Solve each equation mentally</vt:lpstr>
      <vt:lpstr>Example</vt:lpstr>
      <vt:lpstr>Practice using the “balance” idea or “guess and check”</vt:lpstr>
      <vt:lpstr>Inverse Operations</vt:lpstr>
      <vt:lpstr>Solve using inverse operations. Remember to isolate the variable.</vt:lpstr>
      <vt:lpstr>Writing Addition Equations</vt:lpstr>
      <vt:lpstr>Your Turn!</vt:lpstr>
      <vt:lpstr>Brain Break</vt:lpstr>
      <vt:lpstr>Round Table</vt:lpstr>
      <vt:lpstr>Homework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7-1A, C, and D: Solving and Writing  Addition Equations</dc:title>
  <dc:creator>Samantha</dc:creator>
  <cp:lastModifiedBy>Samantha Horn</cp:lastModifiedBy>
  <cp:revision>29</cp:revision>
  <dcterms:created xsi:type="dcterms:W3CDTF">2015-02-08T20:52:31Z</dcterms:created>
  <dcterms:modified xsi:type="dcterms:W3CDTF">2015-02-09T14:07:45Z</dcterms:modified>
</cp:coreProperties>
</file>