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9CE09-65E8-4801-9EF8-D1607AF2A109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AA733-70DA-4257-A0D8-4ACCB0CE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3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AA733-70DA-4257-A0D8-4ACCB0CEF6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6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2DBE598-6C69-427C-A5A7-AB1603D6C9BA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FF87A82-7E28-4A4A-ADF5-61E5D71C2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E598-6C69-427C-A5A7-AB1603D6C9BA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7A82-7E28-4A4A-ADF5-61E5D71C2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E598-6C69-427C-A5A7-AB1603D6C9BA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7A82-7E28-4A4A-ADF5-61E5D71C2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E598-6C69-427C-A5A7-AB1603D6C9BA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7A82-7E28-4A4A-ADF5-61E5D71C2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E598-6C69-427C-A5A7-AB1603D6C9BA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7A82-7E28-4A4A-ADF5-61E5D71C2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E598-6C69-427C-A5A7-AB1603D6C9BA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7A82-7E28-4A4A-ADF5-61E5D71C2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DBE598-6C69-427C-A5A7-AB1603D6C9BA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F87A82-7E28-4A4A-ADF5-61E5D71C2E4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2DBE598-6C69-427C-A5A7-AB1603D6C9BA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FF87A82-7E28-4A4A-ADF5-61E5D71C2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E598-6C69-427C-A5A7-AB1603D6C9BA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7A82-7E28-4A4A-ADF5-61E5D71C2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E598-6C69-427C-A5A7-AB1603D6C9BA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7A82-7E28-4A4A-ADF5-61E5D71C2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E598-6C69-427C-A5A7-AB1603D6C9BA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7A82-7E28-4A4A-ADF5-61E5D71C2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2DBE598-6C69-427C-A5A7-AB1603D6C9BA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FF87A82-7E28-4A4A-ADF5-61E5D71C2E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6000" u="sng" err="1" smtClean="0"/>
              <a:t>Bellwork</a:t>
            </a:r>
            <a:r>
              <a:rPr lang="en-US" sz="6000" u="sng" dirty="0" smtClean="0"/>
              <a:t> (in your spirals)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17864"/>
            <a:ext cx="8991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dirty="0"/>
              <a:t>Six friends agree to split the cost of a plate of nachos that cost $18. Write and solve a multiplication equation to determine how much each friend will pay.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73222" y="4343400"/>
                <a:ext cx="303890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6</m:t>
                      </m:r>
                      <m:r>
                        <a:rPr lang="en-US" sz="4400" b="0" i="1" smtClean="0">
                          <a:latin typeface="Cambria Math"/>
                        </a:rPr>
                        <m:t>𝑛</m:t>
                      </m:r>
                      <m:r>
                        <a:rPr lang="en-US" sz="4400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222" y="4343400"/>
                <a:ext cx="3038901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459172" y="5042328"/>
                <a:ext cx="2667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6</m:t>
                    </m:r>
                  </m:oMath>
                </a14:m>
                <a:r>
                  <a:rPr lang="en-US" sz="4000" dirty="0" smtClean="0"/>
                  <a:t>	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</a:rPr>
                      <m:t>         </m:t>
                    </m:r>
                    <m:r>
                      <a:rPr lang="en-US" sz="4000" b="0" i="1" smtClean="0">
                        <a:latin typeface="Cambria Math"/>
                      </a:rPr>
                      <m:t>6</m:t>
                    </m:r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172" y="5042328"/>
                <a:ext cx="2667000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1752600" y="5012758"/>
            <a:ext cx="76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24200" y="5042328"/>
            <a:ext cx="76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74293" y="4312741"/>
            <a:ext cx="228600" cy="1600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57200" y="6014703"/>
                <a:ext cx="79629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𝑛</m:t>
                    </m:r>
                    <m:r>
                      <a:rPr lang="en-US" sz="4400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US" sz="4400" dirty="0" smtClean="0"/>
                  <a:t>	Each friend will pay $3.</a:t>
                </a:r>
                <a:endParaRPr lang="en-US" sz="4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014703"/>
                <a:ext cx="7962900" cy="769441"/>
              </a:xfrm>
              <a:prstGeom prst="rect">
                <a:avLst/>
              </a:prstGeom>
              <a:blipFill rotWithShape="1">
                <a:blip r:embed="rId4"/>
                <a:stretch>
                  <a:fillRect t="-15873" r="-1608" b="-37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Users\owner\AppData\Local\Microsoft\Windows\Temporary Internet Files\Content.IE5\H851H0KD\nachos_3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670">
            <a:off x="5751290" y="3919913"/>
            <a:ext cx="289083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57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Brain Break</a:t>
            </a:r>
            <a:endParaRPr lang="en-US" sz="4800" u="sng" dirty="0"/>
          </a:p>
        </p:txBody>
      </p:sp>
      <p:pic>
        <p:nvPicPr>
          <p:cNvPr id="3074" name="Picture 2" descr="C:\Users\owner\AppData\Local\Microsoft\Windows\Temporary Internet Files\Content.IE5\CQYM9A59\brain_thinking_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4267200" cy="480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4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Stand Up, Hand Up, Pair Up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57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Take out a piece of notebook paper</a:t>
            </a:r>
          </a:p>
          <a:p>
            <a:endParaRPr lang="en-US" sz="4000" dirty="0"/>
          </a:p>
          <a:p>
            <a:r>
              <a:rPr lang="en-US" sz="4000" dirty="0" smtClean="0"/>
              <a:t>Put your proper heading in the right corner, and title it “Stand Up, Hand Up, Pair Up”</a:t>
            </a:r>
          </a:p>
          <a:p>
            <a:endParaRPr lang="en-US" sz="4000" dirty="0"/>
          </a:p>
          <a:p>
            <a:r>
              <a:rPr lang="en-US" sz="4000" dirty="0" smtClean="0"/>
              <a:t>Turn to page 392 in your textbook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0269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800" u="sng" dirty="0" smtClean="0"/>
              <a:t>Stand Up, Hand Up, Pair Up Problems (page 392)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229600" cy="79857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dirty="0" smtClean="0"/>
              <a:t>Round 1	-	 #13</a:t>
            </a:r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4290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Round 2	-	#17</a:t>
            </a:r>
          </a:p>
          <a:p>
            <a:pPr marL="411480" lvl="1" indent="0">
              <a:buNone/>
            </a:pPr>
            <a:endParaRPr lang="en-US" sz="34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2997" y="4685437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Round 3	-	#23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33233" y="5839598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Round 4	-	#24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500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Homework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WB pages 111-112 ODDS due </a:t>
            </a:r>
            <a:r>
              <a:rPr lang="en-US" sz="4800" b="1" dirty="0" smtClean="0"/>
              <a:t>Thursday (white) </a:t>
            </a:r>
            <a:r>
              <a:rPr lang="en-US" sz="4800" dirty="0" smtClean="0"/>
              <a:t>or </a:t>
            </a:r>
            <a:r>
              <a:rPr lang="en-US" sz="4800" b="1" dirty="0" smtClean="0">
                <a:solidFill>
                  <a:srgbClr val="00B050"/>
                </a:solidFill>
              </a:rPr>
              <a:t>Friday (green)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021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8686800" cy="1470025"/>
          </a:xfrm>
        </p:spPr>
        <p:txBody>
          <a:bodyPr>
            <a:noAutofit/>
          </a:bodyPr>
          <a:lstStyle/>
          <a:p>
            <a:r>
              <a:rPr lang="en-US" sz="8000" dirty="0" smtClean="0"/>
              <a:t>7-2C and D: </a:t>
            </a:r>
            <a:br>
              <a:rPr lang="en-US" sz="8000" dirty="0" smtClean="0"/>
            </a:br>
            <a:r>
              <a:rPr lang="en-US" sz="8000" dirty="0" smtClean="0"/>
              <a:t>Division Equations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791200"/>
            <a:ext cx="8305800" cy="914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6</a:t>
            </a:r>
            <a:r>
              <a:rPr lang="en-US" sz="3200" baseline="30000" dirty="0" smtClean="0">
                <a:solidFill>
                  <a:schemeClr val="tx1"/>
                </a:solidFill>
              </a:rPr>
              <a:t>th</a:t>
            </a:r>
            <a:r>
              <a:rPr lang="en-US" sz="3200" dirty="0" smtClean="0">
                <a:solidFill>
                  <a:schemeClr val="tx1"/>
                </a:solidFill>
              </a:rPr>
              <a:t> Grade Advanced/Pre-IB Mathematics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808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u="sng" dirty="0" err="1" smtClean="0"/>
              <a:t>Quickwrite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dirty="0" smtClean="0"/>
              <a:t>Based on how we have solved addition, subtraction, and multiplication equations, what are your predictions for how we will solve division equations?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1090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86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Example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156057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600" dirty="0" smtClean="0"/>
              <a:t>Four friends decided to split the cost of concert tickets equally. Each person paid $35. Find the total cost of the concert tickets.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76856" y="2053988"/>
            <a:ext cx="838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owner\AppData\Local\Microsoft\Windows\Temporary Internet Files\Content.IE5\CO1PIZ3S\Stick_Figur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476" y="4772892"/>
            <a:ext cx="1432791" cy="20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owner\AppData\Local\Microsoft\Windows\Temporary Internet Files\Content.IE5\CO1PIZ3S\Stick_Figur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304" y="4759037"/>
            <a:ext cx="1432791" cy="20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owner\AppData\Local\Microsoft\Windows\Temporary Internet Files\Content.IE5\CO1PIZ3S\Stick_Figur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86" y="4800600"/>
            <a:ext cx="1432791" cy="20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owner\AppData\Local\Microsoft\Windows\Temporary Internet Files\Content.IE5\CO1PIZ3S\Stick_Figur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940" y="4759037"/>
            <a:ext cx="1432791" cy="20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9545" y="4350327"/>
            <a:ext cx="953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$35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42797" y="4350327"/>
            <a:ext cx="953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$35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965161" y="4350327"/>
            <a:ext cx="953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$35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726333" y="4350327"/>
            <a:ext cx="953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$35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754831" y="4350327"/>
                <a:ext cx="3084369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35 + 35 + 35 + 35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o</a:t>
                </a:r>
                <a:r>
                  <a:rPr lang="en-US" sz="2800" dirty="0" smtClean="0"/>
                  <a:t>r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35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dirty="0" smtClean="0"/>
                  <a:t> 4 </a:t>
                </a:r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831" y="4350327"/>
                <a:ext cx="3084369" cy="2246769"/>
              </a:xfrm>
              <a:prstGeom prst="rect">
                <a:avLst/>
              </a:prstGeom>
              <a:blipFill rotWithShape="1">
                <a:blip r:embed="rId3"/>
                <a:stretch>
                  <a:fillRect l="-3953" t="-2717" b="-6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7312937" y="6005113"/>
            <a:ext cx="1694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 $140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1472621" y="3980995"/>
            <a:ext cx="2204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Draw a picture</a:t>
            </a:r>
            <a:endParaRPr lang="en-US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6015056" y="3980995"/>
            <a:ext cx="2204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Work backwards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256395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0" grpId="0"/>
      <p:bldP spid="14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800" u="sng" dirty="0" smtClean="0"/>
              <a:t>Practice </a:t>
            </a:r>
            <a:r>
              <a:rPr lang="en-US" sz="3100" u="sng" dirty="0" smtClean="0"/>
              <a:t>(draw a picture or work backwards)</a:t>
            </a:r>
            <a:endParaRPr lang="en-US" sz="31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4325112"/>
          </a:xfrm>
        </p:spPr>
        <p:txBody>
          <a:bodyPr>
            <a:noAutofit/>
          </a:bodyPr>
          <a:lstStyle/>
          <a:p>
            <a:pPr marL="624078" indent="-514350">
              <a:buAutoNum type="arabicPeriod"/>
            </a:pPr>
            <a:r>
              <a:rPr lang="en-US" sz="3200" dirty="0" smtClean="0"/>
              <a:t>Mrs. Horn, Mrs. </a:t>
            </a:r>
            <a:r>
              <a:rPr lang="en-US" sz="3200" dirty="0" err="1" smtClean="0"/>
              <a:t>Batchelor</a:t>
            </a:r>
            <a:r>
              <a:rPr lang="en-US" sz="3200" dirty="0" smtClean="0"/>
              <a:t>, and Mrs. </a:t>
            </a:r>
            <a:r>
              <a:rPr lang="en-US" sz="3200" dirty="0" err="1" smtClean="0"/>
              <a:t>Corlett</a:t>
            </a:r>
            <a:r>
              <a:rPr lang="en-US" sz="3200" dirty="0" smtClean="0"/>
              <a:t> went to a teacher conference. They shared the cost of gasoline. Each teacher paid $38.50. Find the total cost of gasoline.</a:t>
            </a:r>
          </a:p>
          <a:p>
            <a:pPr marL="624078" indent="-514350">
              <a:buAutoNum type="arabicPeriod"/>
            </a:pPr>
            <a:endParaRPr lang="en-US" sz="3200" dirty="0" smtClean="0"/>
          </a:p>
          <a:p>
            <a:pPr marL="624078" indent="-514350">
              <a:buAutoNum type="arabicPeriod"/>
            </a:pPr>
            <a:endParaRPr lang="en-US" sz="3200" dirty="0" smtClean="0"/>
          </a:p>
          <a:p>
            <a:pPr marL="624078" indent="-514350">
              <a:buAutoNum type="arabicPeriod"/>
            </a:pPr>
            <a:r>
              <a:rPr lang="en-US" sz="3200" dirty="0" smtClean="0"/>
              <a:t>Antonio bought a shirt for ½ off. He paid $21.75 for the shirt. Find the original cost of the shirt.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2400" y="3798626"/>
                <a:ext cx="6934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38.50 + 38.50 + 38.50       or         38.50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 </m:t>
                    </m:r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3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798626"/>
                <a:ext cx="693420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31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66800" y="6172200"/>
                <a:ext cx="6934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21.75 + 21.75           or         21.75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2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6172200"/>
                <a:ext cx="69342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318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151427" y="3737070"/>
            <a:ext cx="1952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= $115.50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4616" y="6110644"/>
            <a:ext cx="1952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= $43.50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9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xplosion 2 12"/>
          <p:cNvSpPr/>
          <p:nvPr/>
        </p:nvSpPr>
        <p:spPr>
          <a:xfrm rot="1293601">
            <a:off x="38329" y="3950660"/>
            <a:ext cx="3787514" cy="2802754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Writing Division Equations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1600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 smtClean="0"/>
              <a:t>Leslie spends $5 a month on snacks at school, which is one fourth of her monthly allowance. How much is Leslie’s monthly allowance?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78925" y="2667000"/>
            <a:ext cx="17548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85248" y="3535781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</a:t>
            </a:r>
            <a:r>
              <a:rPr lang="en-US" sz="2400" i="1" dirty="0" smtClean="0"/>
              <a:t>a</a:t>
            </a:r>
            <a:r>
              <a:rPr lang="en-US" sz="2400" dirty="0" smtClean="0"/>
              <a:t> represent Leslie’s monthly allowance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06547" y="4722768"/>
                <a:ext cx="2651078" cy="1247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4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47" y="4722768"/>
                <a:ext cx="2651078" cy="12475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330890" y="43434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Can you think of other ways to write this division equation?</a:t>
            </a:r>
            <a:endParaRPr lang="en-US" sz="20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965812" y="5082450"/>
                <a:ext cx="2651078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𝑎</m:t>
                      </m:r>
                      <m:r>
                        <a:rPr lang="en-US" sz="36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5812" y="5082450"/>
                <a:ext cx="2651078" cy="11294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384309" y="5324023"/>
                <a:ext cx="26510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𝑎</m:t>
                      </m:r>
                      <m:r>
                        <a:rPr lang="en-US" sz="3600" b="0" i="1" smtClean="0">
                          <a:latin typeface="Cambria Math"/>
                        </a:rPr>
                        <m:t> ÷4=5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309" y="5324023"/>
                <a:ext cx="2651078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804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8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How Solve Division Equations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636776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Use the </a:t>
            </a:r>
            <a:r>
              <a:rPr lang="en-US" sz="4000" i="1" dirty="0" smtClean="0"/>
              <a:t>inverse operation </a:t>
            </a:r>
            <a:r>
              <a:rPr lang="en-US" sz="4000" dirty="0" smtClean="0"/>
              <a:t>of division, </a:t>
            </a:r>
            <a:r>
              <a:rPr lang="en-US" sz="4000" b="1" dirty="0" smtClean="0"/>
              <a:t>multiplication</a:t>
            </a:r>
            <a:r>
              <a:rPr lang="en-US" sz="4000" dirty="0" smtClean="0"/>
              <a:t>, to solve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83793" y="3645727"/>
                <a:ext cx="3505200" cy="1247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4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793" y="3645727"/>
                <a:ext cx="3505200" cy="12475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40391" y="3645727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391" y="3645727"/>
                <a:ext cx="9906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398393" y="3946354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393" y="3946354"/>
                <a:ext cx="9906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793844" y="3691556"/>
            <a:ext cx="1917511" cy="1219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068037" y="5504516"/>
                <a:ext cx="313671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𝑎</m:t>
                      </m:r>
                      <m:r>
                        <a:rPr lang="en-US" sz="48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037" y="5504516"/>
                <a:ext cx="3136711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xplosion 2 9"/>
          <p:cNvSpPr/>
          <p:nvPr/>
        </p:nvSpPr>
        <p:spPr>
          <a:xfrm rot="3412341">
            <a:off x="5339103" y="2959534"/>
            <a:ext cx="3256421" cy="403243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48113" y="4301156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Remember, whatever you do to one side, you must do to the other!!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52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1219200"/>
          </a:xfrm>
        </p:spPr>
        <p:txBody>
          <a:bodyPr>
            <a:noAutofit/>
          </a:bodyPr>
          <a:lstStyle/>
          <a:p>
            <a:r>
              <a:rPr lang="en-US" sz="4800" u="sng" dirty="0" smtClean="0"/>
              <a:t>How Solve Division Equations (cont.)</a:t>
            </a:r>
            <a:endParaRPr lang="en-US" sz="48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95600" y="3450913"/>
                <a:ext cx="265107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latin typeface="Cambria Math"/>
                        </a:rPr>
                        <m:t> ÷4=5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450913"/>
                <a:ext cx="2651078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09600" y="2438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could also solve the same problem written this way…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505200" y="4188846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188846"/>
                <a:ext cx="9906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21155" y="4188845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155" y="4188845"/>
                <a:ext cx="9906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H="1">
            <a:off x="3547849" y="2937062"/>
            <a:ext cx="990600" cy="1981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864322" y="5695665"/>
                <a:ext cx="313671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𝑎</m:t>
                      </m:r>
                      <m:r>
                        <a:rPr lang="en-US" sz="48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322" y="5695665"/>
                <a:ext cx="3136711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781800" y="3860654"/>
            <a:ext cx="198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So, Leslie’s monthly allowance is $20.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6949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47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Check Your Progress</a:t>
            </a:r>
            <a:endParaRPr lang="en-US" sz="4800" u="sng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2286000" cy="1489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1" y="1836633"/>
            <a:ext cx="2505075" cy="17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31" y="4266439"/>
            <a:ext cx="851299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888776" y="2368372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𝟖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776" y="2368372"/>
                <a:ext cx="9906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54674" y="2367352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𝟖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74" y="2367352"/>
                <a:ext cx="9906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467600" y="2209165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209165"/>
                <a:ext cx="9906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389673" y="2209165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673" y="2209165"/>
                <a:ext cx="990600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54674" y="4191000"/>
            <a:ext cx="883692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114800" y="1295400"/>
            <a:ext cx="0" cy="2895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131" y="2367352"/>
            <a:ext cx="1257869" cy="9092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858000" y="2367352"/>
            <a:ext cx="1295400" cy="9092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9412" y="3546446"/>
            <a:ext cx="1669576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  x </a:t>
            </a:r>
            <a:r>
              <a:rPr lang="en-US" sz="2800" b="1" dirty="0" smtClean="0">
                <a:solidFill>
                  <a:srgbClr val="FF0000"/>
                </a:solidFill>
              </a:rPr>
              <a:t>= 72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89673" y="3544474"/>
            <a:ext cx="1669576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  b </a:t>
            </a:r>
            <a:r>
              <a:rPr lang="en-US" sz="2800" b="1" dirty="0" smtClean="0">
                <a:solidFill>
                  <a:srgbClr val="FF0000"/>
                </a:solidFill>
              </a:rPr>
              <a:t>= 60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724398" y="5318078"/>
                <a:ext cx="3505200" cy="1247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4400" b="0" i="1" smtClean="0">
                          <a:latin typeface="Cambria Math"/>
                        </a:rPr>
                        <m:t>=60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398" y="5318078"/>
                <a:ext cx="3505200" cy="12475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7266292" y="5618705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292" y="5618705"/>
                <a:ext cx="9906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4539686" y="5430241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686" y="5430241"/>
                <a:ext cx="990600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4801380" y="5562600"/>
            <a:ext cx="1257869" cy="9092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6880" y="5753406"/>
            <a:ext cx="3778724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Nathan could pick </a:t>
            </a:r>
            <a:r>
              <a:rPr lang="en-US" sz="2800" b="1" dirty="0" smtClean="0">
                <a:solidFill>
                  <a:srgbClr val="FF0000"/>
                </a:solidFill>
              </a:rPr>
              <a:t>180</a:t>
            </a:r>
            <a:r>
              <a:rPr lang="en-US" sz="2800" dirty="0" smtClean="0">
                <a:solidFill>
                  <a:srgbClr val="FF0000"/>
                </a:solidFill>
              </a:rPr>
              <a:t> apples in 1 hour.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51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7" grpId="0" animBg="1"/>
      <p:bldP spid="23" grpId="0" animBg="1"/>
      <p:bldP spid="25" grpId="0"/>
      <p:bldP spid="26" grpId="0"/>
      <p:bldP spid="28" grpId="0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470</TotalTime>
  <Words>497</Words>
  <Application>Microsoft Office PowerPoint</Application>
  <PresentationFormat>On-screen Show (4:3)</PresentationFormat>
  <Paragraphs>79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Bellwork (in your spirals)</vt:lpstr>
      <vt:lpstr>7-2C and D:  Division Equations</vt:lpstr>
      <vt:lpstr>Quickwrite</vt:lpstr>
      <vt:lpstr>Example</vt:lpstr>
      <vt:lpstr>Practice (draw a picture or work backwards)</vt:lpstr>
      <vt:lpstr>Writing Division Equations</vt:lpstr>
      <vt:lpstr>How Solve Division Equations</vt:lpstr>
      <vt:lpstr>How Solve Division Equations (cont.)</vt:lpstr>
      <vt:lpstr>Check Your Progress</vt:lpstr>
      <vt:lpstr>Brain Break</vt:lpstr>
      <vt:lpstr>Stand Up, Hand Up, Pair Up</vt:lpstr>
      <vt:lpstr>Stand Up, Hand Up, Pair Up Problems (page 392)</vt:lpstr>
      <vt:lpstr>Homework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7-2C and D: Division Equations</dc:title>
  <dc:creator>Samantha</dc:creator>
  <cp:lastModifiedBy>Samantha</cp:lastModifiedBy>
  <cp:revision>37</cp:revision>
  <dcterms:created xsi:type="dcterms:W3CDTF">2015-02-16T13:41:08Z</dcterms:created>
  <dcterms:modified xsi:type="dcterms:W3CDTF">2015-02-16T21:31:33Z</dcterms:modified>
</cp:coreProperties>
</file>