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3" r:id="rId2"/>
    <p:sldId id="272" r:id="rId3"/>
    <p:sldId id="295" r:id="rId4"/>
    <p:sldId id="296" r:id="rId5"/>
    <p:sldId id="260" r:id="rId6"/>
    <p:sldId id="285" r:id="rId7"/>
    <p:sldId id="286" r:id="rId8"/>
    <p:sldId id="287" r:id="rId9"/>
    <p:sldId id="288" r:id="rId10"/>
    <p:sldId id="289" r:id="rId11"/>
    <p:sldId id="270" r:id="rId12"/>
    <p:sldId id="290" r:id="rId13"/>
    <p:sldId id="271" r:id="rId14"/>
    <p:sldId id="262" r:id="rId15"/>
    <p:sldId id="291" r:id="rId16"/>
    <p:sldId id="293" r:id="rId17"/>
    <p:sldId id="292" r:id="rId18"/>
    <p:sldId id="263" r:id="rId19"/>
    <p:sldId id="264" r:id="rId20"/>
    <p:sldId id="294" r:id="rId21"/>
    <p:sldId id="282" r:id="rId22"/>
    <p:sldId id="268" r:id="rId2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E8A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270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59E85D-010D-4ACF-939B-6AE316BFF278}" type="datetimeFigureOut">
              <a:rPr lang="en-US"/>
              <a:pPr>
                <a:defRPr/>
              </a:pPr>
              <a:t>2/18/2015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69A806-CBAE-4D97-B35A-E03D7AB1F9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C5A9F8-AA0E-4AA7-9546-EFABD31EDC9B}" type="datetimeFigureOut">
              <a:rPr lang="en-US"/>
              <a:pPr>
                <a:defRPr/>
              </a:pPr>
              <a:t>2/18/2015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414760-8CEB-4FE8-AC77-C368F02C0F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35C39F-487F-4DB3-A0B1-2BBBFCDAE1B7}" type="datetimeFigureOut">
              <a:rPr lang="en-US"/>
              <a:pPr>
                <a:defRPr/>
              </a:pPr>
              <a:t>2/18/2015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BB5C22-3BED-4E1F-ACDE-7D834DFAE3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B13EE3-7A7D-4B3E-A98B-58A749560F26}" type="datetimeFigureOut">
              <a:rPr lang="en-US"/>
              <a:pPr>
                <a:defRPr/>
              </a:pPr>
              <a:t>2/18/2015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C4C813-2D12-4C61-8170-18120C375F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2F64DF-E69A-4061-914D-3F6790DDD621}" type="datetimeFigureOut">
              <a:rPr lang="en-US"/>
              <a:pPr>
                <a:defRPr/>
              </a:pPr>
              <a:t>2/18/2015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C7CC24-8740-4A29-9496-87C6EA5C01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08DC17-DCE7-4756-9E19-B3699DCCD28C}" type="datetimeFigureOut">
              <a:rPr lang="en-US"/>
              <a:pPr>
                <a:defRPr/>
              </a:pPr>
              <a:t>2/18/2015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5749CD-33ED-4CC0-97D9-C68CD2119E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EA706F-A860-49F7-92AF-25DD4D2AD012}" type="datetimeFigureOut">
              <a:rPr lang="en-US"/>
              <a:pPr>
                <a:defRPr/>
              </a:pPr>
              <a:t>2/18/2015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1D3BC0-BB05-435F-8349-58532BAEA3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AA7DD4-11F3-47FB-BB73-A32D2687793B}" type="datetimeFigureOut">
              <a:rPr lang="en-US"/>
              <a:pPr>
                <a:defRPr/>
              </a:pPr>
              <a:t>2/18/2015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2EBF66-30AC-4D49-8428-5FDC5341CC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B7E173-44E9-4F8E-8EDD-A8C5D2268FEC}" type="datetimeFigureOut">
              <a:rPr lang="en-US"/>
              <a:pPr>
                <a:defRPr/>
              </a:pPr>
              <a:t>2/18/2015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6E66B1-1751-4E40-A895-35FFC29D97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113D85-F042-43F1-8E01-6A92E8C49008}" type="datetimeFigureOut">
              <a:rPr lang="en-US"/>
              <a:pPr>
                <a:defRPr/>
              </a:pPr>
              <a:t>2/18/2015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1A9A03-2771-4AB7-9E18-21BE98A543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FD2F97-89AC-45B4-ACF7-8197DEB9D99D}" type="datetimeFigureOut">
              <a:rPr lang="en-US"/>
              <a:pPr>
                <a:defRPr/>
              </a:pPr>
              <a:t>2/18/2015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AC9A78-119D-4F4A-A6D5-EE55D48DAD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0B8D7F6-AFD7-4D10-B514-732E4B7C9AAF}" type="datetimeFigureOut">
              <a:rPr lang="en-US"/>
              <a:pPr>
                <a:defRPr/>
              </a:pPr>
              <a:t>2/18/2015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97211F7-F7B1-49A5-9E18-D84BDE26D6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ransition>
    <p:wedge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4" Type="http://schemas.openxmlformats.org/officeDocument/2006/relationships/image" Target="../media/image19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2800" dirty="0" smtClean="0"/>
              <a:t>(In Your Spirals)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5029200"/>
              </a:xfrm>
            </p:spPr>
            <p:txBody>
              <a:bodyPr/>
              <a:lstStyle/>
              <a:p>
                <a:pPr marL="228600" indent="-228600">
                  <a:spcBef>
                    <a:spcPts val="0"/>
                  </a:spcBef>
                  <a:buFont typeface="+mj-lt"/>
                  <a:buAutoNum type="arabicPeriod"/>
                </a:pPr>
                <a:endParaRPr lang="en-US" sz="1200" dirty="0"/>
              </a:p>
              <a:p>
                <a:pPr marL="514350" indent="-51435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 smtClean="0"/>
                  <a:t>Write down the steps to solve a division equation.</a:t>
                </a:r>
              </a:p>
              <a:p>
                <a:pPr>
                  <a:spcBef>
                    <a:spcPts val="0"/>
                  </a:spcBef>
                  <a:buFont typeface="+mj-lt"/>
                  <a:buAutoNum type="arabicPeriod"/>
                </a:pPr>
                <a:endParaRPr lang="en-US" sz="1200" dirty="0"/>
              </a:p>
              <a:p>
                <a:pPr marL="514350" indent="-51435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 smtClean="0"/>
                  <a:t>Turn to your shoulder partner and review your steps.  Make any revisions necessary.</a:t>
                </a:r>
                <a:endParaRPr lang="en-US" b="1" dirty="0" smtClean="0">
                  <a:solidFill>
                    <a:srgbClr val="7030A0"/>
                  </a:solidFill>
                </a:endParaRPr>
              </a:p>
              <a:p>
                <a:pPr>
                  <a:spcBef>
                    <a:spcPts val="0"/>
                  </a:spcBef>
                  <a:buFont typeface="+mj-lt"/>
                  <a:buAutoNum type="arabicPeriod"/>
                </a:pPr>
                <a:endParaRPr lang="en-US" sz="1200" dirty="0" smtClean="0"/>
              </a:p>
              <a:p>
                <a:pPr marL="514350" indent="-51435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/>
                  <a:t>Copy and solve the equation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dirty="0"/>
                  <a:t> = 7</a:t>
                </a:r>
                <a:r>
                  <a:rPr lang="en-US" dirty="0" smtClean="0"/>
                  <a:t>.</a:t>
                </a:r>
              </a:p>
              <a:p>
                <a:pPr marL="228600" indent="-228600">
                  <a:spcBef>
                    <a:spcPts val="0"/>
                  </a:spcBef>
                  <a:buFont typeface="+mj-lt"/>
                  <a:buAutoNum type="arabicPeriod"/>
                </a:pPr>
                <a:endParaRPr lang="en-US" sz="1200" dirty="0"/>
              </a:p>
              <a:p>
                <a:pPr marL="514350" indent="-51435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 smtClean="0"/>
                  <a:t>Check your work with your partner.  Each student must be ready to share the steps and solution when I call time.</a:t>
                </a:r>
              </a:p>
              <a:p>
                <a:pPr>
                  <a:spcBef>
                    <a:spcPts val="0"/>
                  </a:spcBef>
                </a:pPr>
                <a:endParaRPr lang="en-US" sz="12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5029200"/>
              </a:xfrm>
              <a:blipFill rotWithShape="0">
                <a:blip r:embed="rId3"/>
                <a:stretch>
                  <a:fillRect l="-1926" r="-2222" b="-1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2846206" y="123924"/>
            <a:ext cx="35702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Bell Ringer</a:t>
            </a:r>
            <a:endParaRPr lang="en-US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8611" y="218579"/>
            <a:ext cx="1508189" cy="16573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5574675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8916" y="1058810"/>
            <a:ext cx="3270564" cy="1014663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3587251" y="2057400"/>
            <a:ext cx="4866992" cy="1151805"/>
            <a:chOff x="838200" y="4486995"/>
            <a:chExt cx="4866992" cy="1151805"/>
          </a:xfrm>
        </p:grpSpPr>
        <p:sp>
          <p:nvSpPr>
            <p:cNvPr id="17" name="Rounded Rectangle 16"/>
            <p:cNvSpPr/>
            <p:nvPr/>
          </p:nvSpPr>
          <p:spPr>
            <a:xfrm>
              <a:off x="3591208" y="4486995"/>
              <a:ext cx="2113984" cy="1143000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838200" y="4495800"/>
              <a:ext cx="4631602" cy="1143000"/>
              <a:chOff x="838200" y="4495800"/>
              <a:chExt cx="4631602" cy="1143000"/>
            </a:xfrm>
          </p:grpSpPr>
          <p:sp>
            <p:nvSpPr>
              <p:cNvPr id="14" name="Rounded Rectangle 13"/>
              <p:cNvSpPr/>
              <p:nvPr/>
            </p:nvSpPr>
            <p:spPr>
              <a:xfrm>
                <a:off x="838200" y="4495800"/>
                <a:ext cx="2133600" cy="1143000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2966896" y="4559468"/>
                <a:ext cx="1143000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6000" dirty="0" smtClean="0"/>
                  <a:t>=</a:t>
                </a:r>
                <a:endParaRPr lang="en-US" sz="6000" dirty="0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990600" y="4648200"/>
                <a:ext cx="381000" cy="863263"/>
              </a:xfrm>
              <a:prstGeom prst="rect">
                <a:avLst/>
              </a:prstGeom>
              <a:solidFill>
                <a:srgbClr val="00B050"/>
              </a:solidFill>
              <a:ln>
                <a:solidFill>
                  <a:srgbClr val="3E8A45"/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x</a:t>
                </a:r>
                <a:endParaRPr lang="en-US" dirty="0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1457608" y="4648199"/>
                <a:ext cx="381000" cy="863263"/>
              </a:xfrm>
              <a:prstGeom prst="rect">
                <a:avLst/>
              </a:prstGeom>
              <a:solidFill>
                <a:srgbClr val="00B050"/>
              </a:solidFill>
              <a:ln>
                <a:solidFill>
                  <a:srgbClr val="3E8A45"/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x</a:t>
                </a:r>
                <a:endParaRPr lang="en-US" dirty="0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1914808" y="4648071"/>
                <a:ext cx="381000" cy="863263"/>
              </a:xfrm>
              <a:prstGeom prst="rect">
                <a:avLst/>
              </a:prstGeom>
              <a:solidFill>
                <a:srgbClr val="00B050"/>
              </a:solidFill>
              <a:ln>
                <a:solidFill>
                  <a:srgbClr val="3E8A45"/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x</a:t>
                </a:r>
                <a:endParaRPr lang="en-US" dirty="0"/>
              </a:p>
            </p:txBody>
          </p:sp>
          <p:sp>
            <p:nvSpPr>
              <p:cNvPr id="18" name="Rounded Rectangle 17"/>
              <p:cNvSpPr/>
              <p:nvPr/>
            </p:nvSpPr>
            <p:spPr>
              <a:xfrm>
                <a:off x="2404450" y="4648071"/>
                <a:ext cx="384772" cy="410424"/>
              </a:xfrm>
              <a:prstGeom prst="roundRect">
                <a:avLst/>
              </a:prstGeom>
              <a:solidFill>
                <a:srgbClr val="FFFF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 smtClean="0">
                    <a:solidFill>
                      <a:schemeClr val="tx1"/>
                    </a:solidFill>
                  </a:rPr>
                  <a:t>+</a:t>
                </a:r>
                <a:endParaRPr lang="en-US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Rounded Rectangle 21"/>
              <p:cNvSpPr/>
              <p:nvPr/>
            </p:nvSpPr>
            <p:spPr>
              <a:xfrm>
                <a:off x="3698718" y="4628301"/>
                <a:ext cx="384772" cy="410424"/>
              </a:xfrm>
              <a:prstGeom prst="roundRect">
                <a:avLst/>
              </a:prstGeom>
              <a:solidFill>
                <a:srgbClr val="FFFF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 smtClean="0">
                    <a:solidFill>
                      <a:schemeClr val="tx1"/>
                    </a:solidFill>
                  </a:rPr>
                  <a:t>+</a:t>
                </a:r>
                <a:endParaRPr lang="en-US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Rounded Rectangle 23"/>
              <p:cNvSpPr/>
              <p:nvPr/>
            </p:nvSpPr>
            <p:spPr>
              <a:xfrm>
                <a:off x="4637638" y="5136241"/>
                <a:ext cx="384772" cy="410424"/>
              </a:xfrm>
              <a:prstGeom prst="roundRect">
                <a:avLst/>
              </a:prstGeom>
              <a:solidFill>
                <a:srgbClr val="FFFF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 smtClean="0">
                    <a:solidFill>
                      <a:schemeClr val="tx1"/>
                    </a:solidFill>
                  </a:rPr>
                  <a:t>+</a:t>
                </a:r>
                <a:endParaRPr lang="en-US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5" name="Rounded Rectangle 24"/>
              <p:cNvSpPr/>
              <p:nvPr/>
            </p:nvSpPr>
            <p:spPr>
              <a:xfrm>
                <a:off x="4182324" y="5140953"/>
                <a:ext cx="384772" cy="410424"/>
              </a:xfrm>
              <a:prstGeom prst="roundRect">
                <a:avLst/>
              </a:prstGeom>
              <a:solidFill>
                <a:srgbClr val="FFFF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 smtClean="0">
                    <a:solidFill>
                      <a:schemeClr val="tx1"/>
                    </a:solidFill>
                  </a:rPr>
                  <a:t>+</a:t>
                </a:r>
                <a:endParaRPr lang="en-US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6" name="Rounded Rectangle 25"/>
              <p:cNvSpPr/>
              <p:nvPr/>
            </p:nvSpPr>
            <p:spPr>
              <a:xfrm>
                <a:off x="3713430" y="5140953"/>
                <a:ext cx="384772" cy="410424"/>
              </a:xfrm>
              <a:prstGeom prst="roundRect">
                <a:avLst/>
              </a:prstGeom>
              <a:solidFill>
                <a:srgbClr val="FFFF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 smtClean="0">
                    <a:solidFill>
                      <a:schemeClr val="tx1"/>
                    </a:solidFill>
                  </a:rPr>
                  <a:t>+</a:t>
                </a:r>
                <a:endParaRPr lang="en-US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7" name="Rounded Rectangle 26"/>
              <p:cNvSpPr/>
              <p:nvPr/>
            </p:nvSpPr>
            <p:spPr>
              <a:xfrm>
                <a:off x="5085030" y="4628301"/>
                <a:ext cx="384772" cy="410424"/>
              </a:xfrm>
              <a:prstGeom prst="roundRect">
                <a:avLst/>
              </a:prstGeom>
              <a:solidFill>
                <a:srgbClr val="FFFF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 smtClean="0">
                    <a:solidFill>
                      <a:schemeClr val="tx1"/>
                    </a:solidFill>
                  </a:rPr>
                  <a:t>+</a:t>
                </a:r>
                <a:endParaRPr lang="en-US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8" name="Rounded Rectangle 27"/>
              <p:cNvSpPr/>
              <p:nvPr/>
            </p:nvSpPr>
            <p:spPr>
              <a:xfrm>
                <a:off x="4622926" y="4628301"/>
                <a:ext cx="384772" cy="410424"/>
              </a:xfrm>
              <a:prstGeom prst="roundRect">
                <a:avLst/>
              </a:prstGeom>
              <a:solidFill>
                <a:srgbClr val="FFFF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 smtClean="0">
                    <a:solidFill>
                      <a:schemeClr val="tx1"/>
                    </a:solidFill>
                  </a:rPr>
                  <a:t>+</a:t>
                </a:r>
                <a:endParaRPr lang="en-US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9" name="Rounded Rectangle 28"/>
              <p:cNvSpPr/>
              <p:nvPr/>
            </p:nvSpPr>
            <p:spPr>
              <a:xfrm>
                <a:off x="4169498" y="4628301"/>
                <a:ext cx="384772" cy="410424"/>
              </a:xfrm>
              <a:prstGeom prst="roundRect">
                <a:avLst/>
              </a:prstGeom>
              <a:solidFill>
                <a:srgbClr val="FFFF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 smtClean="0">
                    <a:solidFill>
                      <a:schemeClr val="tx1"/>
                    </a:solidFill>
                  </a:rPr>
                  <a:t>+</a:t>
                </a:r>
                <a:endParaRPr lang="en-US" b="1" dirty="0">
                  <a:solidFill>
                    <a:schemeClr val="tx1"/>
                  </a:solidFill>
                </a:endParaRPr>
              </a:p>
            </p:txBody>
          </p:sp>
        </p:grp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11" y="4088286"/>
            <a:ext cx="2271363" cy="2366003"/>
          </a:xfrm>
          <a:prstGeom prst="rect">
            <a:avLst/>
          </a:prstGeom>
        </p:spPr>
      </p:pic>
      <p:grpSp>
        <p:nvGrpSpPr>
          <p:cNvPr id="23" name="Group 22"/>
          <p:cNvGrpSpPr/>
          <p:nvPr/>
        </p:nvGrpSpPr>
        <p:grpSpPr>
          <a:xfrm>
            <a:off x="3587251" y="4953000"/>
            <a:ext cx="4866992" cy="1151805"/>
            <a:chOff x="3591400" y="5562600"/>
            <a:chExt cx="4866992" cy="1151805"/>
          </a:xfrm>
        </p:grpSpPr>
        <p:sp>
          <p:nvSpPr>
            <p:cNvPr id="47" name="Rounded Rectangle 46"/>
            <p:cNvSpPr/>
            <p:nvPr/>
          </p:nvSpPr>
          <p:spPr>
            <a:xfrm>
              <a:off x="6344408" y="5562600"/>
              <a:ext cx="2113984" cy="1143000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ounded Rectangle 48"/>
            <p:cNvSpPr/>
            <p:nvPr/>
          </p:nvSpPr>
          <p:spPr>
            <a:xfrm>
              <a:off x="3591400" y="5571405"/>
              <a:ext cx="2133600" cy="1143000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5720096" y="5635073"/>
              <a:ext cx="11430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dirty="0" smtClean="0"/>
                <a:t>=</a:t>
              </a:r>
              <a:endParaRPr lang="en-US" sz="6000" dirty="0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3743800" y="5723805"/>
              <a:ext cx="381000" cy="863263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3E8A45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x</a:t>
              </a:r>
              <a:endParaRPr lang="en-US" dirty="0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4210808" y="5723804"/>
              <a:ext cx="381000" cy="863263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3E8A45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x</a:t>
              </a:r>
              <a:endParaRPr lang="en-US" dirty="0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4668008" y="5723676"/>
              <a:ext cx="381000" cy="863263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3E8A45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x</a:t>
              </a:r>
              <a:endParaRPr lang="en-US" dirty="0"/>
            </a:p>
          </p:txBody>
        </p:sp>
        <p:sp>
          <p:nvSpPr>
            <p:cNvPr id="55" name="Rounded Rectangle 54"/>
            <p:cNvSpPr/>
            <p:nvPr/>
          </p:nvSpPr>
          <p:spPr>
            <a:xfrm>
              <a:off x="6451918" y="5703906"/>
              <a:ext cx="384772" cy="410424"/>
            </a:xfrm>
            <a:prstGeom prst="roundRect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+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56" name="Rounded Rectangle 55"/>
            <p:cNvSpPr/>
            <p:nvPr/>
          </p:nvSpPr>
          <p:spPr>
            <a:xfrm>
              <a:off x="7390838" y="6211846"/>
              <a:ext cx="384772" cy="410424"/>
            </a:xfrm>
            <a:prstGeom prst="roundRect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+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57" name="Rounded Rectangle 56"/>
            <p:cNvSpPr/>
            <p:nvPr/>
          </p:nvSpPr>
          <p:spPr>
            <a:xfrm>
              <a:off x="6935524" y="6216558"/>
              <a:ext cx="384772" cy="410424"/>
            </a:xfrm>
            <a:prstGeom prst="roundRect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+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58" name="Rounded Rectangle 57"/>
            <p:cNvSpPr/>
            <p:nvPr/>
          </p:nvSpPr>
          <p:spPr>
            <a:xfrm>
              <a:off x="6466630" y="6216558"/>
              <a:ext cx="384772" cy="410424"/>
            </a:xfrm>
            <a:prstGeom prst="roundRect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+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60" name="Rounded Rectangle 59"/>
            <p:cNvSpPr/>
            <p:nvPr/>
          </p:nvSpPr>
          <p:spPr>
            <a:xfrm>
              <a:off x="7376126" y="5703906"/>
              <a:ext cx="384772" cy="410424"/>
            </a:xfrm>
            <a:prstGeom prst="roundRect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+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61" name="Rounded Rectangle 60"/>
            <p:cNvSpPr/>
            <p:nvPr/>
          </p:nvSpPr>
          <p:spPr>
            <a:xfrm>
              <a:off x="6922698" y="5703906"/>
              <a:ext cx="384772" cy="410424"/>
            </a:xfrm>
            <a:prstGeom prst="roundRect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+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3607809" y="3200400"/>
            <a:ext cx="5359275" cy="1562229"/>
            <a:chOff x="3587251" y="3772728"/>
            <a:chExt cx="5359275" cy="1562229"/>
          </a:xfrm>
        </p:grpSpPr>
        <p:sp>
          <p:nvSpPr>
            <p:cNvPr id="31" name="Rounded Rectangle 30"/>
            <p:cNvSpPr/>
            <p:nvPr/>
          </p:nvSpPr>
          <p:spPr>
            <a:xfrm>
              <a:off x="6340259" y="4183152"/>
              <a:ext cx="2113984" cy="1143000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3587251" y="3772728"/>
              <a:ext cx="5359275" cy="1562229"/>
              <a:chOff x="3587251" y="3772728"/>
              <a:chExt cx="5359275" cy="1562229"/>
            </a:xfrm>
          </p:grpSpPr>
          <p:grpSp>
            <p:nvGrpSpPr>
              <p:cNvPr id="5" name="Group 4"/>
              <p:cNvGrpSpPr/>
              <p:nvPr/>
            </p:nvGrpSpPr>
            <p:grpSpPr>
              <a:xfrm>
                <a:off x="3587251" y="3772728"/>
                <a:ext cx="5359275" cy="1562229"/>
                <a:chOff x="3581400" y="3418889"/>
                <a:chExt cx="5359275" cy="1562229"/>
              </a:xfrm>
            </p:grpSpPr>
            <p:sp>
              <p:nvSpPr>
                <p:cNvPr id="33" name="Rounded Rectangle 32"/>
                <p:cNvSpPr/>
                <p:nvPr/>
              </p:nvSpPr>
              <p:spPr>
                <a:xfrm>
                  <a:off x="3581400" y="3838118"/>
                  <a:ext cx="2133600" cy="1143000"/>
                </a:xfrm>
                <a:prstGeom prst="round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" name="TextBox 33"/>
                <p:cNvSpPr txBox="1"/>
                <p:nvPr/>
              </p:nvSpPr>
              <p:spPr>
                <a:xfrm>
                  <a:off x="5710096" y="3901786"/>
                  <a:ext cx="1143000" cy="101566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6000" dirty="0" smtClean="0"/>
                    <a:t>=</a:t>
                  </a:r>
                  <a:endParaRPr lang="en-US" sz="6000" dirty="0"/>
                </a:p>
              </p:txBody>
            </p:sp>
            <p:sp>
              <p:nvSpPr>
                <p:cNvPr id="35" name="Rectangle 34"/>
                <p:cNvSpPr/>
                <p:nvPr/>
              </p:nvSpPr>
              <p:spPr>
                <a:xfrm>
                  <a:off x="3733800" y="3990518"/>
                  <a:ext cx="381000" cy="863263"/>
                </a:xfrm>
                <a:prstGeom prst="rect">
                  <a:avLst/>
                </a:prstGeom>
                <a:solidFill>
                  <a:srgbClr val="00B050"/>
                </a:solidFill>
                <a:ln>
                  <a:solidFill>
                    <a:srgbClr val="3E8A45"/>
                  </a:solidFill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x</a:t>
                  </a:r>
                  <a:endParaRPr lang="en-US" dirty="0"/>
                </a:p>
              </p:txBody>
            </p:sp>
            <p:sp>
              <p:nvSpPr>
                <p:cNvPr id="36" name="Rectangle 35"/>
                <p:cNvSpPr/>
                <p:nvPr/>
              </p:nvSpPr>
              <p:spPr>
                <a:xfrm>
                  <a:off x="4200808" y="3990517"/>
                  <a:ext cx="381000" cy="863263"/>
                </a:xfrm>
                <a:prstGeom prst="rect">
                  <a:avLst/>
                </a:prstGeom>
                <a:solidFill>
                  <a:srgbClr val="00B050"/>
                </a:solidFill>
                <a:ln>
                  <a:solidFill>
                    <a:srgbClr val="3E8A45"/>
                  </a:solidFill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x</a:t>
                  </a:r>
                  <a:endParaRPr lang="en-US" dirty="0"/>
                </a:p>
              </p:txBody>
            </p:sp>
            <p:sp>
              <p:nvSpPr>
                <p:cNvPr id="37" name="Rectangle 36"/>
                <p:cNvSpPr/>
                <p:nvPr/>
              </p:nvSpPr>
              <p:spPr>
                <a:xfrm>
                  <a:off x="4658008" y="3990389"/>
                  <a:ext cx="381000" cy="863263"/>
                </a:xfrm>
                <a:prstGeom prst="rect">
                  <a:avLst/>
                </a:prstGeom>
                <a:solidFill>
                  <a:srgbClr val="00B050"/>
                </a:solidFill>
                <a:ln>
                  <a:solidFill>
                    <a:srgbClr val="3E8A45"/>
                  </a:solidFill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x</a:t>
                  </a:r>
                  <a:endParaRPr lang="en-US" dirty="0"/>
                </a:p>
              </p:txBody>
            </p:sp>
            <p:sp>
              <p:nvSpPr>
                <p:cNvPr id="38" name="Rounded Rectangle 37"/>
                <p:cNvSpPr/>
                <p:nvPr/>
              </p:nvSpPr>
              <p:spPr>
                <a:xfrm>
                  <a:off x="5826659" y="3418889"/>
                  <a:ext cx="384772" cy="410424"/>
                </a:xfrm>
                <a:prstGeom prst="roundRect">
                  <a:avLst/>
                </a:prstGeom>
                <a:solidFill>
                  <a:srgbClr val="FFFF00"/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 smtClean="0">
                      <a:solidFill>
                        <a:schemeClr val="tx1"/>
                      </a:solidFill>
                    </a:rPr>
                    <a:t>+</a:t>
                  </a:r>
                  <a:endParaRPr lang="en-US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9" name="Rounded Rectangle 38"/>
                <p:cNvSpPr/>
                <p:nvPr/>
              </p:nvSpPr>
              <p:spPr>
                <a:xfrm>
                  <a:off x="6441918" y="3970619"/>
                  <a:ext cx="384772" cy="410424"/>
                </a:xfrm>
                <a:prstGeom prst="roundRect">
                  <a:avLst/>
                </a:prstGeom>
                <a:solidFill>
                  <a:srgbClr val="FFFF00"/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 smtClean="0">
                      <a:solidFill>
                        <a:schemeClr val="tx1"/>
                      </a:solidFill>
                    </a:rPr>
                    <a:t>+</a:t>
                  </a:r>
                  <a:endParaRPr lang="en-US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0" name="Rounded Rectangle 39"/>
                <p:cNvSpPr/>
                <p:nvPr/>
              </p:nvSpPr>
              <p:spPr>
                <a:xfrm>
                  <a:off x="7380838" y="4478559"/>
                  <a:ext cx="384772" cy="410424"/>
                </a:xfrm>
                <a:prstGeom prst="roundRect">
                  <a:avLst/>
                </a:prstGeom>
                <a:solidFill>
                  <a:srgbClr val="FFFF00"/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 smtClean="0">
                      <a:solidFill>
                        <a:schemeClr val="tx1"/>
                      </a:solidFill>
                    </a:rPr>
                    <a:t>+</a:t>
                  </a:r>
                  <a:endParaRPr lang="en-US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1" name="Rounded Rectangle 40"/>
                <p:cNvSpPr/>
                <p:nvPr/>
              </p:nvSpPr>
              <p:spPr>
                <a:xfrm>
                  <a:off x="6925524" y="4483271"/>
                  <a:ext cx="384772" cy="410424"/>
                </a:xfrm>
                <a:prstGeom prst="roundRect">
                  <a:avLst/>
                </a:prstGeom>
                <a:solidFill>
                  <a:srgbClr val="FFFF00"/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 smtClean="0">
                      <a:solidFill>
                        <a:schemeClr val="tx1"/>
                      </a:solidFill>
                    </a:rPr>
                    <a:t>+</a:t>
                  </a:r>
                  <a:endParaRPr lang="en-US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2" name="Rounded Rectangle 41"/>
                <p:cNvSpPr/>
                <p:nvPr/>
              </p:nvSpPr>
              <p:spPr>
                <a:xfrm>
                  <a:off x="6456630" y="4483271"/>
                  <a:ext cx="384772" cy="410424"/>
                </a:xfrm>
                <a:prstGeom prst="roundRect">
                  <a:avLst/>
                </a:prstGeom>
                <a:solidFill>
                  <a:srgbClr val="FFFF00"/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 smtClean="0">
                      <a:solidFill>
                        <a:schemeClr val="tx1"/>
                      </a:solidFill>
                    </a:rPr>
                    <a:t>+</a:t>
                  </a:r>
                  <a:endParaRPr lang="en-US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3" name="Rounded Rectangle 42"/>
                <p:cNvSpPr/>
                <p:nvPr/>
              </p:nvSpPr>
              <p:spPr>
                <a:xfrm>
                  <a:off x="8555903" y="3418889"/>
                  <a:ext cx="384772" cy="410424"/>
                </a:xfrm>
                <a:prstGeom prst="roundRect">
                  <a:avLst/>
                </a:prstGeom>
                <a:solidFill>
                  <a:srgbClr val="FFFF00"/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 smtClean="0">
                      <a:solidFill>
                        <a:schemeClr val="tx1"/>
                      </a:solidFill>
                    </a:rPr>
                    <a:t>+</a:t>
                  </a:r>
                  <a:endParaRPr lang="en-US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4" name="Rounded Rectangle 43"/>
                <p:cNvSpPr/>
                <p:nvPr/>
              </p:nvSpPr>
              <p:spPr>
                <a:xfrm>
                  <a:off x="7366126" y="3970619"/>
                  <a:ext cx="384772" cy="410424"/>
                </a:xfrm>
                <a:prstGeom prst="roundRect">
                  <a:avLst/>
                </a:prstGeom>
                <a:solidFill>
                  <a:srgbClr val="FFFF00"/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 smtClean="0">
                      <a:solidFill>
                        <a:schemeClr val="tx1"/>
                      </a:solidFill>
                    </a:rPr>
                    <a:t>+</a:t>
                  </a:r>
                  <a:endParaRPr lang="en-US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5" name="Rounded Rectangle 44"/>
                <p:cNvSpPr/>
                <p:nvPr/>
              </p:nvSpPr>
              <p:spPr>
                <a:xfrm>
                  <a:off x="6912698" y="3970619"/>
                  <a:ext cx="384772" cy="410424"/>
                </a:xfrm>
                <a:prstGeom prst="roundRect">
                  <a:avLst/>
                </a:prstGeom>
                <a:solidFill>
                  <a:srgbClr val="FFFF00"/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 smtClean="0">
                      <a:solidFill>
                        <a:schemeClr val="tx1"/>
                      </a:solidFill>
                    </a:rPr>
                    <a:t>+</a:t>
                  </a:r>
                  <a:endParaRPr lang="en-US" b="1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9" name="Right Arrow 8"/>
              <p:cNvSpPr/>
              <p:nvPr/>
            </p:nvSpPr>
            <p:spPr>
              <a:xfrm rot="19985563">
                <a:off x="5157650" y="3979575"/>
                <a:ext cx="674860" cy="203577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Right Arrow 61"/>
              <p:cNvSpPr/>
              <p:nvPr/>
            </p:nvSpPr>
            <p:spPr>
              <a:xfrm rot="19985563">
                <a:off x="7877359" y="3979575"/>
                <a:ext cx="674860" cy="203577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4338" name="Group 14337"/>
          <p:cNvGrpSpPr/>
          <p:nvPr/>
        </p:nvGrpSpPr>
        <p:grpSpPr>
          <a:xfrm>
            <a:off x="4619251" y="4943656"/>
            <a:ext cx="3219660" cy="1304744"/>
            <a:chOff x="3681352" y="5177458"/>
            <a:chExt cx="3219660" cy="1304744"/>
          </a:xfrm>
        </p:grpSpPr>
        <p:sp>
          <p:nvSpPr>
            <p:cNvPr id="14336" name="Oval 14335"/>
            <p:cNvSpPr/>
            <p:nvPr/>
          </p:nvSpPr>
          <p:spPr>
            <a:xfrm>
              <a:off x="6400808" y="5180434"/>
              <a:ext cx="500204" cy="1301768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/>
            <p:cNvSpPr/>
            <p:nvPr/>
          </p:nvSpPr>
          <p:spPr>
            <a:xfrm>
              <a:off x="3681352" y="5177458"/>
              <a:ext cx="500204" cy="1301768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4130215" y="4943656"/>
            <a:ext cx="3219660" cy="1304744"/>
            <a:chOff x="3681352" y="5177458"/>
            <a:chExt cx="3219660" cy="1304744"/>
          </a:xfrm>
        </p:grpSpPr>
        <p:sp>
          <p:nvSpPr>
            <p:cNvPr id="68" name="Oval 67"/>
            <p:cNvSpPr/>
            <p:nvPr/>
          </p:nvSpPr>
          <p:spPr>
            <a:xfrm>
              <a:off x="6400808" y="5180434"/>
              <a:ext cx="500204" cy="1301768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/>
            <p:cNvSpPr/>
            <p:nvPr/>
          </p:nvSpPr>
          <p:spPr>
            <a:xfrm>
              <a:off x="3681352" y="5177458"/>
              <a:ext cx="500204" cy="1301768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3641179" y="4953000"/>
            <a:ext cx="3219660" cy="1304744"/>
            <a:chOff x="3681352" y="5177458"/>
            <a:chExt cx="3219660" cy="1304744"/>
          </a:xfrm>
        </p:grpSpPr>
        <p:sp>
          <p:nvSpPr>
            <p:cNvPr id="71" name="Oval 70"/>
            <p:cNvSpPr/>
            <p:nvPr/>
          </p:nvSpPr>
          <p:spPr>
            <a:xfrm>
              <a:off x="6400808" y="5180434"/>
              <a:ext cx="500204" cy="1301768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al 71"/>
            <p:cNvSpPr/>
            <p:nvPr/>
          </p:nvSpPr>
          <p:spPr>
            <a:xfrm>
              <a:off x="3681352" y="5177458"/>
              <a:ext cx="500204" cy="1301768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339" name="Cloud Callout 14338"/>
          <p:cNvSpPr/>
          <p:nvPr/>
        </p:nvSpPr>
        <p:spPr>
          <a:xfrm>
            <a:off x="304800" y="1295400"/>
            <a:ext cx="2895600" cy="2086623"/>
          </a:xfrm>
          <a:prstGeom prst="cloudCallout">
            <a:avLst>
              <a:gd name="adj1" fmla="val -20318"/>
              <a:gd name="adj2" fmla="val 119772"/>
            </a:avLst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It’s a balancing act!</a:t>
            </a:r>
            <a:endParaRPr lang="en-US" sz="3200" dirty="0"/>
          </a:p>
        </p:txBody>
      </p:sp>
      <p:sp>
        <p:nvSpPr>
          <p:cNvPr id="75" name="Rectangle 74"/>
          <p:cNvSpPr/>
          <p:nvPr/>
        </p:nvSpPr>
        <p:spPr>
          <a:xfrm>
            <a:off x="608169" y="323133"/>
            <a:ext cx="805137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/>
                <a:solidFill>
                  <a:schemeClr val="accent3"/>
                </a:solidFill>
                <a:effectLst/>
              </a:rPr>
              <a:t>Solve a Two-Step Equation</a:t>
            </a:r>
            <a:endParaRPr lang="en-US" sz="48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14341" name="TextBox 14340"/>
          <p:cNvSpPr txBox="1"/>
          <p:nvPr/>
        </p:nvSpPr>
        <p:spPr>
          <a:xfrm>
            <a:off x="5263089" y="6153340"/>
            <a:ext cx="21492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i="1" dirty="0" smtClean="0"/>
              <a:t>x</a:t>
            </a:r>
            <a:r>
              <a:rPr lang="en-US" sz="4800" dirty="0" smtClean="0"/>
              <a:t> = 2</a:t>
            </a:r>
            <a:endParaRPr lang="en-US" sz="4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4191179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81000" y="1066800"/>
            <a:ext cx="8305800" cy="9144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i="1" dirty="0" smtClean="0"/>
              <a:t>As with one-step equations, you solve two-step equations working backwards.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028700" y="2042311"/>
            <a:ext cx="7086600" cy="19050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i="1" u="sng" dirty="0" smtClean="0"/>
              <a:t>Think</a:t>
            </a:r>
            <a:r>
              <a:rPr lang="en-US" sz="2800" i="1" u="sng" dirty="0" smtClean="0"/>
              <a:t> about the following question</a:t>
            </a:r>
            <a:r>
              <a:rPr lang="en-US" sz="2800" i="1" dirty="0" smtClean="0"/>
              <a:t>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i="1" dirty="0" smtClean="0">
                <a:solidFill>
                  <a:srgbClr val="C00000"/>
                </a:solidFill>
              </a:rPr>
              <a:t>Did you notice anything special about the order in which the operators were handled when you solved the previous problem?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028700" y="4009931"/>
            <a:ext cx="7086600" cy="13716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i="1" u="sng" dirty="0" smtClean="0"/>
              <a:t>Discuss </a:t>
            </a:r>
            <a:r>
              <a:rPr lang="en-US" sz="2800" i="1" u="sng" dirty="0" smtClean="0"/>
              <a:t>with your shoulder partner</a:t>
            </a:r>
            <a:r>
              <a:rPr lang="en-US" sz="2800" i="1" dirty="0" smtClean="0"/>
              <a:t>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i="1" dirty="0" smtClean="0">
                <a:solidFill>
                  <a:srgbClr val="C00000"/>
                </a:solidFill>
              </a:rPr>
              <a:t>Predict a rule for the order you should handle the operators when working backwards. 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028700" y="5435852"/>
            <a:ext cx="7086600" cy="13716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i="1" u="sng" dirty="0" smtClean="0"/>
              <a:t>Share </a:t>
            </a:r>
            <a:r>
              <a:rPr lang="en-US" sz="2800" i="1" u="sng" dirty="0" smtClean="0"/>
              <a:t>with the class</a:t>
            </a:r>
            <a:r>
              <a:rPr lang="en-US" sz="2800" i="1" dirty="0" smtClean="0"/>
              <a:t>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i="1" dirty="0" smtClean="0">
                <a:solidFill>
                  <a:srgbClr val="C00000"/>
                </a:solidFill>
              </a:rPr>
              <a:t>What pattern did you notice during the examples?</a:t>
            </a:r>
          </a:p>
        </p:txBody>
      </p:sp>
      <p:sp>
        <p:nvSpPr>
          <p:cNvPr id="9" name="Rectangle 8"/>
          <p:cNvSpPr/>
          <p:nvPr/>
        </p:nvSpPr>
        <p:spPr>
          <a:xfrm>
            <a:off x="608169" y="323133"/>
            <a:ext cx="805137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/>
                <a:solidFill>
                  <a:schemeClr val="accent3"/>
                </a:solidFill>
                <a:effectLst/>
              </a:rPr>
              <a:t>Solve a Two-Step Equation</a:t>
            </a:r>
            <a:endParaRPr lang="en-US" sz="48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  <p:custDataLst>
      <p:tags r:id="rId1"/>
    </p:custData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608169" y="323133"/>
            <a:ext cx="805137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/>
                <a:solidFill>
                  <a:schemeClr val="accent3"/>
                </a:solidFill>
                <a:effectLst/>
              </a:rPr>
              <a:t>Solve a Two-Step Equation</a:t>
            </a:r>
            <a:endParaRPr lang="en-US" sz="48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584" y="1442875"/>
            <a:ext cx="8278539" cy="10599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b="56879"/>
          <a:stretch/>
        </p:blipFill>
        <p:spPr>
          <a:xfrm>
            <a:off x="655700" y="2507830"/>
            <a:ext cx="7867650" cy="3343275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3200400" y="5791200"/>
            <a:ext cx="5791200" cy="9144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What will you do to “undo” plus 3? Remember, you always start </a:t>
            </a:r>
            <a:r>
              <a:rPr lang="en-US" sz="2000" b="1" dirty="0" smtClean="0">
                <a:solidFill>
                  <a:srgbClr val="FFFF00"/>
                </a:solidFill>
              </a:rPr>
              <a:t>ON THE VARIABLE side</a:t>
            </a:r>
            <a:r>
              <a:rPr lang="en-US" sz="2000" dirty="0" smtClean="0"/>
              <a:t>!</a:t>
            </a:r>
            <a:endParaRPr lang="en-US" sz="2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41072858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42261"/>
          <a:stretch/>
        </p:blipFill>
        <p:spPr>
          <a:xfrm>
            <a:off x="700029" y="1905000"/>
            <a:ext cx="7867650" cy="447675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62000" y="4038600"/>
            <a:ext cx="7897539" cy="2438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08169" y="323133"/>
            <a:ext cx="805137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/>
                <a:solidFill>
                  <a:schemeClr val="accent3"/>
                </a:solidFill>
                <a:effectLst/>
              </a:rPr>
              <a:t>Solve a Two-Step Equation</a:t>
            </a:r>
            <a:endParaRPr lang="en-US" sz="48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038600" y="6248400"/>
            <a:ext cx="5029200" cy="6096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Notice the use of the fraction bar for division.</a:t>
            </a:r>
            <a:endParaRPr lang="en-US" sz="2000" dirty="0"/>
          </a:p>
        </p:txBody>
      </p:sp>
    </p:spTree>
    <p:custDataLst>
      <p:tags r:id="rId1"/>
    </p:custData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r="65736"/>
          <a:stretch/>
        </p:blipFill>
        <p:spPr>
          <a:xfrm>
            <a:off x="1143000" y="2333625"/>
            <a:ext cx="2571750" cy="790575"/>
          </a:xfrm>
          <a:prstGeom prst="rect">
            <a:avLst/>
          </a:prstGeom>
        </p:spPr>
      </p:pic>
      <p:sp>
        <p:nvSpPr>
          <p:cNvPr id="16385" name="Title 1"/>
          <p:cNvSpPr>
            <a:spLocks noGrp="1"/>
          </p:cNvSpPr>
          <p:nvPr>
            <p:ph type="title"/>
          </p:nvPr>
        </p:nvSpPr>
        <p:spPr>
          <a:xfrm>
            <a:off x="466254" y="332191"/>
            <a:ext cx="8229600" cy="1242542"/>
          </a:xfrm>
        </p:spPr>
        <p:txBody>
          <a:bodyPr/>
          <a:lstStyle/>
          <a:p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Draw a wall and begin by “undoing” the addition on both sides. 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975360" y="3025304"/>
            <a:ext cx="3108960" cy="2926080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i="1" dirty="0"/>
              <a:t>  </a:t>
            </a:r>
            <a:r>
              <a:rPr lang="en-US" sz="2800" i="1" dirty="0" smtClean="0"/>
              <a:t>   </a:t>
            </a:r>
            <a:r>
              <a:rPr lang="en-US" sz="2800" dirty="0" smtClean="0"/>
              <a:t>3</a:t>
            </a:r>
            <a:r>
              <a:rPr lang="en-US" sz="2800" i="1" dirty="0" smtClean="0"/>
              <a:t>x</a:t>
            </a:r>
            <a:r>
              <a:rPr lang="en-US" sz="2800" dirty="0" smtClean="0"/>
              <a:t> + 6 =   18</a:t>
            </a:r>
            <a:endParaRPr lang="en-US" sz="280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/>
              <a:t>     </a:t>
            </a:r>
            <a:r>
              <a:rPr lang="en-US" sz="2800" u="sng" dirty="0" smtClean="0"/>
              <a:t>      - 6 =   - 6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i="1" dirty="0" smtClean="0"/>
              <a:t>     </a:t>
            </a:r>
            <a:r>
              <a:rPr lang="en-US" sz="2800" u="sng" dirty="0" smtClean="0"/>
              <a:t>3</a:t>
            </a:r>
            <a:r>
              <a:rPr lang="en-US" sz="2800" i="1" dirty="0" smtClean="0"/>
              <a:t>x</a:t>
            </a:r>
            <a:r>
              <a:rPr lang="en-US" sz="2800" dirty="0" smtClean="0"/>
              <a:t>       </a:t>
            </a:r>
            <a:r>
              <a:rPr lang="en-US" sz="800" dirty="0" smtClean="0"/>
              <a:t> </a:t>
            </a:r>
            <a:r>
              <a:rPr lang="en-US" sz="2800" dirty="0" smtClean="0"/>
              <a:t>=    </a:t>
            </a:r>
            <a:r>
              <a:rPr lang="en-US" sz="2800" u="sng" dirty="0" smtClean="0"/>
              <a:t>12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/>
              <a:t> </a:t>
            </a:r>
            <a:r>
              <a:rPr lang="en-US" sz="2800" dirty="0" smtClean="0"/>
              <a:t>    3                 3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/>
              <a:t>      </a:t>
            </a:r>
            <a:r>
              <a:rPr lang="en-US" sz="2800" i="1" dirty="0" smtClean="0"/>
              <a:t>x</a:t>
            </a:r>
            <a:r>
              <a:rPr lang="en-US" sz="2800" dirty="0" smtClean="0"/>
              <a:t>        </a:t>
            </a:r>
            <a:r>
              <a:rPr lang="en-US" sz="2000" dirty="0" smtClean="0"/>
              <a:t> </a:t>
            </a:r>
            <a:r>
              <a:rPr lang="en-US" sz="2800" dirty="0" smtClean="0"/>
              <a:t>=      4</a:t>
            </a:r>
            <a:endParaRPr lang="en-US" sz="280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/>
          <a:srcRect l="65884"/>
          <a:stretch/>
        </p:blipFill>
        <p:spPr>
          <a:xfrm>
            <a:off x="5257800" y="2333625"/>
            <a:ext cx="2560660" cy="790575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5059680" y="3025304"/>
            <a:ext cx="3108960" cy="2926080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/>
              <a:t>     3</a:t>
            </a:r>
            <a:r>
              <a:rPr lang="en-US" sz="2800" i="1" dirty="0" smtClean="0"/>
              <a:t>n</a:t>
            </a:r>
            <a:r>
              <a:rPr lang="en-US" sz="2800" dirty="0" smtClean="0"/>
              <a:t> </a:t>
            </a:r>
            <a:r>
              <a:rPr lang="en-US" sz="2800" dirty="0"/>
              <a:t>+ </a:t>
            </a:r>
            <a:r>
              <a:rPr lang="en-US" sz="2800" dirty="0" smtClean="0"/>
              <a:t>4 </a:t>
            </a:r>
            <a:r>
              <a:rPr lang="en-US" sz="2800" dirty="0"/>
              <a:t>=   </a:t>
            </a:r>
            <a:r>
              <a:rPr lang="en-US" sz="2800" dirty="0" smtClean="0"/>
              <a:t>13</a:t>
            </a:r>
            <a:endParaRPr lang="en-US" sz="280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/>
              <a:t>     </a:t>
            </a:r>
            <a:r>
              <a:rPr lang="en-US" sz="2800" u="sng" dirty="0"/>
              <a:t>      - </a:t>
            </a:r>
            <a:r>
              <a:rPr lang="en-US" sz="2800" u="sng" dirty="0" smtClean="0"/>
              <a:t>4 </a:t>
            </a:r>
            <a:r>
              <a:rPr lang="en-US" sz="2800" u="sng" dirty="0"/>
              <a:t>=   - </a:t>
            </a:r>
            <a:r>
              <a:rPr lang="en-US" sz="2800" u="sng" dirty="0" smtClean="0"/>
              <a:t>4</a:t>
            </a:r>
            <a:endParaRPr lang="en-US" sz="2800" u="sng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i="1" dirty="0"/>
              <a:t>     </a:t>
            </a:r>
            <a:r>
              <a:rPr lang="en-US" sz="2800" u="sng" dirty="0" smtClean="0"/>
              <a:t>3</a:t>
            </a:r>
            <a:r>
              <a:rPr lang="en-US" sz="2800" i="1" dirty="0" smtClean="0"/>
              <a:t>n</a:t>
            </a:r>
            <a:r>
              <a:rPr lang="en-US" sz="2800" dirty="0" smtClean="0"/>
              <a:t>       </a:t>
            </a:r>
            <a:r>
              <a:rPr lang="en-US" sz="800" dirty="0" smtClean="0"/>
              <a:t> </a:t>
            </a:r>
            <a:r>
              <a:rPr lang="en-US" sz="2800" dirty="0"/>
              <a:t>=    </a:t>
            </a:r>
            <a:r>
              <a:rPr lang="en-US" sz="2800" dirty="0" smtClean="0"/>
              <a:t> </a:t>
            </a:r>
            <a:r>
              <a:rPr lang="en-US" sz="2800" u="sng" dirty="0" smtClean="0"/>
              <a:t>9</a:t>
            </a:r>
            <a:endParaRPr lang="en-US" sz="2800" u="sng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/>
              <a:t>     3                 3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/>
              <a:t>      </a:t>
            </a:r>
            <a:r>
              <a:rPr lang="en-US" sz="2800" i="1" dirty="0" smtClean="0"/>
              <a:t>n</a:t>
            </a:r>
            <a:r>
              <a:rPr lang="en-US" sz="2800" dirty="0" smtClean="0"/>
              <a:t>        =      3</a:t>
            </a:r>
            <a:endParaRPr lang="en-US" sz="2800" dirty="0"/>
          </a:p>
        </p:txBody>
      </p:sp>
      <p:grpSp>
        <p:nvGrpSpPr>
          <p:cNvPr id="5" name="Group 4"/>
          <p:cNvGrpSpPr/>
          <p:nvPr/>
        </p:nvGrpSpPr>
        <p:grpSpPr>
          <a:xfrm>
            <a:off x="975360" y="6063558"/>
            <a:ext cx="3108960" cy="762000"/>
            <a:chOff x="975360" y="6063558"/>
            <a:chExt cx="3108960" cy="762000"/>
          </a:xfrm>
        </p:grpSpPr>
        <p:sp>
          <p:nvSpPr>
            <p:cNvPr id="3" name="Rounded Rectangle 2"/>
            <p:cNvSpPr/>
            <p:nvPr/>
          </p:nvSpPr>
          <p:spPr>
            <a:xfrm>
              <a:off x="975360" y="6063558"/>
              <a:ext cx="3108960" cy="762000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3(4) + 6 = 18 </a:t>
              </a:r>
              <a:endParaRPr lang="en-US" dirty="0"/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216130" y="6208509"/>
              <a:ext cx="498620" cy="472098"/>
            </a:xfrm>
            <a:prstGeom prst="rect">
              <a:avLst/>
            </a:prstGeom>
          </p:spPr>
        </p:pic>
      </p:grpSp>
      <p:grpSp>
        <p:nvGrpSpPr>
          <p:cNvPr id="16" name="Group 15"/>
          <p:cNvGrpSpPr/>
          <p:nvPr/>
        </p:nvGrpSpPr>
        <p:grpSpPr>
          <a:xfrm>
            <a:off x="5070242" y="6004888"/>
            <a:ext cx="3108960" cy="762000"/>
            <a:chOff x="975360" y="6063558"/>
            <a:chExt cx="3108960" cy="762000"/>
          </a:xfrm>
        </p:grpSpPr>
        <p:sp>
          <p:nvSpPr>
            <p:cNvPr id="17" name="Rounded Rectangle 16"/>
            <p:cNvSpPr/>
            <p:nvPr/>
          </p:nvSpPr>
          <p:spPr>
            <a:xfrm>
              <a:off x="975360" y="6063558"/>
              <a:ext cx="3108960" cy="762000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3(3) + 4 = 13 </a:t>
              </a:r>
              <a:endParaRPr lang="en-US" dirty="0"/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216130" y="6208509"/>
              <a:ext cx="498620" cy="472098"/>
            </a:xfrm>
            <a:prstGeom prst="rect">
              <a:avLst/>
            </a:prstGeom>
          </p:spPr>
        </p:pic>
      </p:grpSp>
      <p:sp>
        <p:nvSpPr>
          <p:cNvPr id="14" name="Up Ribbon 13"/>
          <p:cNvSpPr/>
          <p:nvPr/>
        </p:nvSpPr>
        <p:spPr>
          <a:xfrm>
            <a:off x="534909" y="1676400"/>
            <a:ext cx="8153400" cy="762000"/>
          </a:xfrm>
          <a:prstGeom prst="ribbon2">
            <a:avLst>
              <a:gd name="adj1" fmla="val 16667"/>
              <a:gd name="adj2" fmla="val 71771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Remember, use the Order of Operations in reverse!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579354" y="-4435"/>
            <a:ext cx="406451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Now You Try!</a:t>
            </a:r>
            <a:endParaRPr lang="en-US" sz="4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2589"/>
          <a:stretch/>
        </p:blipFill>
        <p:spPr>
          <a:xfrm>
            <a:off x="188784" y="1158437"/>
            <a:ext cx="8879016" cy="573419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08169" y="323133"/>
            <a:ext cx="805137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/>
                <a:solidFill>
                  <a:schemeClr val="accent3"/>
                </a:solidFill>
                <a:effectLst/>
              </a:rPr>
              <a:t>Solve a Two-Step Equation</a:t>
            </a:r>
            <a:endParaRPr lang="en-US" sz="48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4" name="Explosion 1 3"/>
          <p:cNvSpPr/>
          <p:nvPr/>
        </p:nvSpPr>
        <p:spPr>
          <a:xfrm>
            <a:off x="5162739" y="3066107"/>
            <a:ext cx="3886200" cy="3429000"/>
          </a:xfrm>
          <a:prstGeom prst="irregularSeal1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Subtraction is handled the same way!  Just use inverse operations.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55774916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608169" y="323133"/>
            <a:ext cx="805137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/>
                <a:solidFill>
                  <a:schemeClr val="accent3"/>
                </a:solidFill>
                <a:effectLst/>
              </a:rPr>
              <a:t>Solve a Two-Step Equation</a:t>
            </a:r>
            <a:endParaRPr lang="en-US" sz="48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17" y="1447800"/>
            <a:ext cx="8906152" cy="4767263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3124200" y="1154130"/>
            <a:ext cx="5395854" cy="1139817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It doesn’t matter where the variable is located.  You must “undo” all addition and subtraction on the variable side first!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96472236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>
          <a:xfrm>
            <a:off x="466254" y="332191"/>
            <a:ext cx="8229600" cy="1242542"/>
          </a:xfrm>
        </p:spPr>
        <p:txBody>
          <a:bodyPr/>
          <a:lstStyle/>
          <a:p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Draw a wall and begin by “undoing” the subtraction on both sides. 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975360" y="6004888"/>
            <a:ext cx="3108960" cy="762000"/>
            <a:chOff x="975360" y="6063558"/>
            <a:chExt cx="3108960" cy="762000"/>
          </a:xfrm>
        </p:grpSpPr>
        <p:sp>
          <p:nvSpPr>
            <p:cNvPr id="3" name="Rounded Rectangle 2"/>
            <p:cNvSpPr/>
            <p:nvPr/>
          </p:nvSpPr>
          <p:spPr>
            <a:xfrm>
              <a:off x="975360" y="6063558"/>
              <a:ext cx="3108960" cy="762000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5(4) + 4 = 24 </a:t>
              </a:r>
              <a:endParaRPr lang="en-US" dirty="0"/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216130" y="6208509"/>
              <a:ext cx="498620" cy="472098"/>
            </a:xfrm>
            <a:prstGeom prst="rect">
              <a:avLst/>
            </a:prstGeom>
          </p:spPr>
        </p:pic>
      </p:grpSp>
      <p:grpSp>
        <p:nvGrpSpPr>
          <p:cNvPr id="16" name="Group 15"/>
          <p:cNvGrpSpPr/>
          <p:nvPr/>
        </p:nvGrpSpPr>
        <p:grpSpPr>
          <a:xfrm>
            <a:off x="5070242" y="6004888"/>
            <a:ext cx="3108960" cy="762000"/>
            <a:chOff x="975360" y="6063558"/>
            <a:chExt cx="3108960" cy="762000"/>
          </a:xfrm>
        </p:grpSpPr>
        <p:sp>
          <p:nvSpPr>
            <p:cNvPr id="17" name="Rounded Rectangle 16"/>
            <p:cNvSpPr/>
            <p:nvPr/>
          </p:nvSpPr>
          <p:spPr>
            <a:xfrm>
              <a:off x="975360" y="6063558"/>
              <a:ext cx="3108960" cy="762000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8 + 7(6) = 50</a:t>
              </a:r>
              <a:endParaRPr lang="en-US" dirty="0"/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216130" y="6208509"/>
              <a:ext cx="498620" cy="472098"/>
            </a:xfrm>
            <a:prstGeom prst="rect">
              <a:avLst/>
            </a:prstGeom>
          </p:spPr>
        </p:pic>
      </p:grp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/>
          <a:srcRect r="66945"/>
          <a:stretch/>
        </p:blipFill>
        <p:spPr>
          <a:xfrm>
            <a:off x="1142516" y="2364989"/>
            <a:ext cx="2824163" cy="8001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4"/>
          <a:srcRect l="65436"/>
          <a:stretch/>
        </p:blipFill>
        <p:spPr>
          <a:xfrm>
            <a:off x="5097825" y="2364989"/>
            <a:ext cx="2953174" cy="800100"/>
          </a:xfrm>
          <a:prstGeom prst="rect">
            <a:avLst/>
          </a:prstGeom>
        </p:spPr>
      </p:pic>
      <p:sp>
        <p:nvSpPr>
          <p:cNvPr id="14" name="Up Ribbon 13"/>
          <p:cNvSpPr/>
          <p:nvPr/>
        </p:nvSpPr>
        <p:spPr>
          <a:xfrm>
            <a:off x="534909" y="1676400"/>
            <a:ext cx="8153400" cy="762000"/>
          </a:xfrm>
          <a:prstGeom prst="ribbon2">
            <a:avLst>
              <a:gd name="adj1" fmla="val 16667"/>
              <a:gd name="adj2" fmla="val 71771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Remember, use the Order of Operations in reverse!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060496" y="-4435"/>
            <a:ext cx="510223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Your Turn Again!</a:t>
            </a:r>
            <a:endParaRPr lang="en-US" sz="4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010065" y="2988680"/>
            <a:ext cx="3108960" cy="2926080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i="1" dirty="0"/>
              <a:t>  </a:t>
            </a:r>
            <a:r>
              <a:rPr lang="en-US" sz="2800" i="1" dirty="0" smtClean="0"/>
              <a:t>     </a:t>
            </a:r>
            <a:r>
              <a:rPr lang="en-US" sz="2800" dirty="0" smtClean="0"/>
              <a:t>5</a:t>
            </a:r>
            <a:r>
              <a:rPr lang="en-US" sz="2800" i="1" dirty="0" smtClean="0"/>
              <a:t>x</a:t>
            </a:r>
            <a:r>
              <a:rPr lang="en-US" sz="2800" dirty="0" smtClean="0"/>
              <a:t> - 4 =    16</a:t>
            </a:r>
            <a:endParaRPr lang="en-US" sz="280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/>
              <a:t>     </a:t>
            </a:r>
            <a:r>
              <a:rPr lang="en-US" sz="2800" u="sng" dirty="0" smtClean="0"/>
              <a:t>      + 4 =   + 4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i="1" dirty="0" smtClean="0"/>
              <a:t>      </a:t>
            </a:r>
            <a:r>
              <a:rPr lang="en-US" sz="2800" u="sng" dirty="0" smtClean="0"/>
              <a:t>5</a:t>
            </a:r>
            <a:r>
              <a:rPr lang="en-US" sz="2800" i="1" dirty="0" smtClean="0"/>
              <a:t>x</a:t>
            </a:r>
            <a:r>
              <a:rPr lang="en-US" sz="2800" dirty="0" smtClean="0"/>
              <a:t>       </a:t>
            </a:r>
            <a:r>
              <a:rPr lang="en-US" sz="800" dirty="0" smtClean="0"/>
              <a:t> </a:t>
            </a:r>
            <a:r>
              <a:rPr lang="en-US" sz="2800" dirty="0" smtClean="0"/>
              <a:t>=    </a:t>
            </a:r>
            <a:r>
              <a:rPr lang="en-US" sz="2800" u="sng" dirty="0" smtClean="0"/>
              <a:t>20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/>
              <a:t> </a:t>
            </a:r>
            <a:r>
              <a:rPr lang="en-US" sz="2800" dirty="0" smtClean="0"/>
              <a:t>     5                 5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/>
              <a:t>      </a:t>
            </a:r>
            <a:r>
              <a:rPr lang="en-US" sz="2800" i="1" dirty="0" smtClean="0"/>
              <a:t>x</a:t>
            </a:r>
            <a:r>
              <a:rPr lang="en-US" sz="2800" dirty="0" smtClean="0"/>
              <a:t>        </a:t>
            </a:r>
            <a:r>
              <a:rPr lang="en-US" sz="2000" dirty="0" smtClean="0"/>
              <a:t> </a:t>
            </a:r>
            <a:r>
              <a:rPr lang="en-US" sz="2800" dirty="0" smtClean="0"/>
              <a:t>=      4</a:t>
            </a:r>
            <a:endParaRPr lang="en-US" sz="2800" dirty="0"/>
          </a:p>
        </p:txBody>
      </p:sp>
      <p:sp>
        <p:nvSpPr>
          <p:cNvPr id="8" name="Rounded Rectangle 7"/>
          <p:cNvSpPr/>
          <p:nvPr/>
        </p:nvSpPr>
        <p:spPr>
          <a:xfrm>
            <a:off x="5059680" y="2988680"/>
            <a:ext cx="3108960" cy="2926080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/>
              <a:t>     8 </a:t>
            </a:r>
            <a:r>
              <a:rPr lang="en-US" sz="2800" dirty="0"/>
              <a:t>+ </a:t>
            </a:r>
            <a:r>
              <a:rPr lang="en-US" sz="2800" dirty="0" smtClean="0"/>
              <a:t>7</a:t>
            </a:r>
            <a:r>
              <a:rPr lang="en-US" sz="2800" i="1" dirty="0" smtClean="0"/>
              <a:t>m</a:t>
            </a:r>
            <a:r>
              <a:rPr lang="en-US" sz="2800" dirty="0" smtClean="0"/>
              <a:t> </a:t>
            </a:r>
            <a:r>
              <a:rPr lang="en-US" sz="2800" dirty="0"/>
              <a:t>=   </a:t>
            </a:r>
            <a:r>
              <a:rPr lang="en-US" sz="2800" dirty="0" smtClean="0"/>
              <a:t>50</a:t>
            </a:r>
            <a:endParaRPr lang="en-US" sz="280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/>
              <a:t>  </a:t>
            </a:r>
            <a:r>
              <a:rPr lang="en-US" sz="2000" dirty="0"/>
              <a:t> </a:t>
            </a:r>
            <a:r>
              <a:rPr lang="en-US" sz="2800" u="sng" dirty="0" smtClean="0"/>
              <a:t>- 8          </a:t>
            </a:r>
            <a:r>
              <a:rPr lang="en-US" sz="2400" u="sng" dirty="0"/>
              <a:t> </a:t>
            </a:r>
            <a:r>
              <a:rPr lang="en-US" sz="2800" u="sng" dirty="0" smtClean="0"/>
              <a:t>=   </a:t>
            </a:r>
            <a:r>
              <a:rPr lang="en-US" sz="2800" u="sng" dirty="0"/>
              <a:t>- </a:t>
            </a:r>
            <a:r>
              <a:rPr lang="en-US" sz="2800" u="sng" dirty="0" smtClean="0"/>
              <a:t>8</a:t>
            </a:r>
            <a:endParaRPr lang="en-US" sz="2800" u="sng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i="1" dirty="0"/>
              <a:t>     </a:t>
            </a:r>
            <a:r>
              <a:rPr lang="en-US" sz="2800" i="1" dirty="0" smtClean="0"/>
              <a:t>      </a:t>
            </a:r>
            <a:r>
              <a:rPr lang="en-US" sz="2800" u="sng" dirty="0" smtClean="0"/>
              <a:t>7</a:t>
            </a:r>
            <a:r>
              <a:rPr lang="en-US" sz="2800" i="1" dirty="0" smtClean="0"/>
              <a:t>m </a:t>
            </a:r>
            <a:r>
              <a:rPr lang="en-US" sz="1600" dirty="0" smtClean="0"/>
              <a:t> </a:t>
            </a:r>
            <a:r>
              <a:rPr lang="en-US" sz="2800" dirty="0" smtClean="0"/>
              <a:t>=   </a:t>
            </a:r>
            <a:r>
              <a:rPr lang="en-US" sz="2800" u="sng" dirty="0" smtClean="0"/>
              <a:t>42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/>
              <a:t>           7            7</a:t>
            </a:r>
            <a:endParaRPr lang="en-US" sz="280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/>
              <a:t>      </a:t>
            </a:r>
            <a:r>
              <a:rPr lang="en-US" sz="2800" dirty="0" smtClean="0"/>
              <a:t>      </a:t>
            </a:r>
            <a:r>
              <a:rPr lang="en-US" sz="2800" i="1" dirty="0" smtClean="0"/>
              <a:t>m</a:t>
            </a:r>
            <a:r>
              <a:rPr lang="en-US" sz="2800" dirty="0" smtClean="0"/>
              <a:t>   =     6</a:t>
            </a:r>
            <a:endParaRPr lang="en-US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36337093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6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833438" y="4105275"/>
            <a:ext cx="5943600" cy="12192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We solve problems </a:t>
            </a:r>
            <a:r>
              <a:rPr lang="en-US" u="sng" dirty="0" smtClean="0"/>
              <a:t>working forward</a:t>
            </a:r>
            <a:r>
              <a:rPr lang="en-US" dirty="0" smtClean="0"/>
              <a:t>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C00000"/>
                </a:solidFill>
              </a:rPr>
              <a:t>We solve for variables </a:t>
            </a:r>
            <a:r>
              <a:rPr lang="en-US" b="1" u="sng" dirty="0" smtClean="0">
                <a:solidFill>
                  <a:srgbClr val="C00000"/>
                </a:solidFill>
              </a:rPr>
              <a:t>working backward</a:t>
            </a:r>
            <a:r>
              <a:rPr lang="en-US" b="1" dirty="0" smtClean="0">
                <a:solidFill>
                  <a:srgbClr val="C00000"/>
                </a:solidFill>
              </a:rPr>
              <a:t>.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667000" y="304800"/>
            <a:ext cx="395172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/>
                <a:solidFill>
                  <a:schemeClr val="accent3"/>
                </a:solidFill>
                <a:effectLst/>
              </a:rPr>
              <a:t>Key Concept</a:t>
            </a:r>
            <a:endParaRPr lang="en-US" sz="48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275" y="1135797"/>
            <a:ext cx="8848725" cy="28788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2743200"/>
            <a:ext cx="1628775" cy="39433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Rounded Rectangle 8"/>
          <p:cNvSpPr/>
          <p:nvPr/>
        </p:nvSpPr>
        <p:spPr>
          <a:xfrm>
            <a:off x="833438" y="5420426"/>
            <a:ext cx="5943600" cy="12192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So, we solve problems using the </a:t>
            </a:r>
            <a:r>
              <a:rPr lang="en-US" u="sng" dirty="0" smtClean="0"/>
              <a:t>Order of Operations</a:t>
            </a:r>
            <a:r>
              <a:rPr lang="en-US" dirty="0" smtClean="0"/>
              <a:t>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C00000"/>
                </a:solidFill>
              </a:rPr>
              <a:t>We solve for variables using the </a:t>
            </a:r>
            <a:r>
              <a:rPr lang="en-US" b="1" u="sng" dirty="0" smtClean="0">
                <a:solidFill>
                  <a:srgbClr val="C00000"/>
                </a:solidFill>
              </a:rPr>
              <a:t>Order of Operations in REVERSE</a:t>
            </a:r>
            <a:r>
              <a:rPr lang="en-US" b="1" dirty="0" smtClean="0">
                <a:solidFill>
                  <a:srgbClr val="C00000"/>
                </a:solidFill>
              </a:rPr>
              <a:t>!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6" name="Cloud Callout 5"/>
          <p:cNvSpPr/>
          <p:nvPr/>
        </p:nvSpPr>
        <p:spPr>
          <a:xfrm>
            <a:off x="7010399" y="111447"/>
            <a:ext cx="2092163" cy="2194201"/>
          </a:xfrm>
          <a:prstGeom prst="cloudCallout">
            <a:avLst>
              <a:gd name="adj1" fmla="val 17221"/>
              <a:gd name="adj2" fmla="val 84369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So, what exactly does this mean?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68693" y="388203"/>
            <a:ext cx="613033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/>
                <a:solidFill>
                  <a:schemeClr val="accent3"/>
                </a:solidFill>
                <a:effectLst/>
              </a:rPr>
              <a:t>Real-World Example</a:t>
            </a:r>
            <a:endParaRPr lang="en-US" sz="48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1437862"/>
            <a:ext cx="8541390" cy="1215829"/>
          </a:xfrm>
          <a:prstGeom prst="rect">
            <a:avLst/>
          </a:prstGeom>
        </p:spPr>
      </p:pic>
      <p:sp>
        <p:nvSpPr>
          <p:cNvPr id="6" name="Left Brace 5"/>
          <p:cNvSpPr/>
          <p:nvPr/>
        </p:nvSpPr>
        <p:spPr>
          <a:xfrm rot="16200000">
            <a:off x="571503" y="1857226"/>
            <a:ext cx="381000" cy="762000"/>
          </a:xfrm>
          <a:prstGeom prst="leftBrace">
            <a:avLst/>
          </a:prstGeom>
          <a:noFill/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Left Brace 11"/>
          <p:cNvSpPr/>
          <p:nvPr/>
        </p:nvSpPr>
        <p:spPr>
          <a:xfrm rot="16200000">
            <a:off x="7048500" y="266700"/>
            <a:ext cx="381000" cy="3200400"/>
          </a:xfrm>
          <a:prstGeom prst="leftBrace">
            <a:avLst/>
          </a:prstGeom>
          <a:noFill/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Left Brace 6"/>
          <p:cNvSpPr/>
          <p:nvPr/>
        </p:nvSpPr>
        <p:spPr>
          <a:xfrm rot="16200000">
            <a:off x="2971800" y="806754"/>
            <a:ext cx="381000" cy="2819400"/>
          </a:xfrm>
          <a:prstGeom prst="leftBrace">
            <a:avLst/>
          </a:prstGeom>
          <a:noFill/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Left Brace 13"/>
          <p:cNvSpPr/>
          <p:nvPr/>
        </p:nvSpPr>
        <p:spPr>
          <a:xfrm rot="16200000">
            <a:off x="5787097" y="1127270"/>
            <a:ext cx="381000" cy="2218011"/>
          </a:xfrm>
          <a:prstGeom prst="leftBrace">
            <a:avLst/>
          </a:prstGeom>
          <a:noFill/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685800" y="2667000"/>
            <a:ext cx="7924800" cy="76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Let</a:t>
            </a:r>
            <a:r>
              <a:rPr lang="en-US" i="1" dirty="0"/>
              <a:t> r = </a:t>
            </a:r>
            <a:r>
              <a:rPr lang="en-US" dirty="0" smtClean="0"/>
              <a:t>the </a:t>
            </a:r>
            <a:r>
              <a:rPr lang="en-US" dirty="0"/>
              <a:t>number of rides you can afford</a:t>
            </a:r>
          </a:p>
        </p:txBody>
      </p:sp>
      <p:sp>
        <p:nvSpPr>
          <p:cNvPr id="5" name="Rectangle 4"/>
          <p:cNvSpPr/>
          <p:nvPr/>
        </p:nvSpPr>
        <p:spPr>
          <a:xfrm>
            <a:off x="1535497" y="3505200"/>
            <a:ext cx="2743198" cy="914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Look for any words that mean add, subtract, multiply or divide.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4842185" y="3505200"/>
            <a:ext cx="2743198" cy="914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Look for the statement of equality.  It tells what is on one side of the equal sign.</a:t>
            </a:r>
            <a:endParaRPr lang="en-US" dirty="0"/>
          </a:p>
        </p:txBody>
      </p:sp>
      <p:sp>
        <p:nvSpPr>
          <p:cNvPr id="16" name="Rounded Rectangle 15"/>
          <p:cNvSpPr/>
          <p:nvPr/>
        </p:nvSpPr>
        <p:spPr>
          <a:xfrm>
            <a:off x="715978" y="4495800"/>
            <a:ext cx="7924800" cy="2209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/>
              <a:t>4.50 + 2.50</a:t>
            </a:r>
            <a:r>
              <a:rPr lang="en-US" sz="2400" i="1" dirty="0" smtClean="0"/>
              <a:t>r</a:t>
            </a:r>
            <a:r>
              <a:rPr lang="en-US" sz="2400" dirty="0" smtClean="0"/>
              <a:t> = 22.00</a:t>
            </a:r>
            <a:endParaRPr lang="en-US" sz="2400" dirty="0"/>
          </a:p>
        </p:txBody>
      </p:sp>
      <p:grpSp>
        <p:nvGrpSpPr>
          <p:cNvPr id="18436" name="Group 18435"/>
          <p:cNvGrpSpPr/>
          <p:nvPr/>
        </p:nvGrpSpPr>
        <p:grpSpPr>
          <a:xfrm>
            <a:off x="3162300" y="4926319"/>
            <a:ext cx="2927953" cy="483881"/>
            <a:chOff x="3162300" y="4926319"/>
            <a:chExt cx="2927953" cy="483881"/>
          </a:xfrm>
        </p:grpSpPr>
        <p:sp>
          <p:nvSpPr>
            <p:cNvPr id="11" name="TextBox 10"/>
            <p:cNvSpPr txBox="1"/>
            <p:nvPr/>
          </p:nvSpPr>
          <p:spPr>
            <a:xfrm>
              <a:off x="3162300" y="4948535"/>
              <a:ext cx="990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  <a:latin typeface="+mn-lt"/>
                </a:rPr>
                <a:t>- 4.50</a:t>
              </a:r>
              <a:endParaRPr lang="en-US" sz="2400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099653" y="4926319"/>
              <a:ext cx="990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  <a:latin typeface="+mn-lt"/>
                </a:rPr>
                <a:t>- 4.50</a:t>
              </a:r>
              <a:endParaRPr lang="en-US" sz="2400" dirty="0">
                <a:solidFill>
                  <a:schemeClr val="bg1"/>
                </a:solidFill>
                <a:latin typeface="+mn-lt"/>
              </a:endParaRPr>
            </a:p>
          </p:txBody>
        </p:sp>
      </p:grpSp>
      <p:cxnSp>
        <p:nvCxnSpPr>
          <p:cNvPr id="18" name="Straight Connector 17"/>
          <p:cNvCxnSpPr/>
          <p:nvPr/>
        </p:nvCxnSpPr>
        <p:spPr>
          <a:xfrm>
            <a:off x="3352800" y="5334000"/>
            <a:ext cx="2661253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193586" y="5323770"/>
            <a:ext cx="1943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+mn-lt"/>
              </a:rPr>
              <a:t>2.50</a:t>
            </a:r>
            <a:r>
              <a:rPr lang="en-US" sz="2400" i="1" dirty="0" smtClean="0">
                <a:solidFill>
                  <a:schemeClr val="bg1"/>
                </a:solidFill>
                <a:latin typeface="+mn-lt"/>
              </a:rPr>
              <a:t>r</a:t>
            </a:r>
            <a:r>
              <a:rPr lang="en-US" sz="2400" dirty="0" smtClean="0">
                <a:solidFill>
                  <a:schemeClr val="bg1"/>
                </a:solidFill>
                <a:latin typeface="+mn-lt"/>
              </a:rPr>
              <a:t> = 17.50 </a:t>
            </a:r>
            <a:endParaRPr lang="en-US" sz="2400" dirty="0">
              <a:solidFill>
                <a:schemeClr val="bg1"/>
              </a:solidFill>
              <a:latin typeface="+mn-lt"/>
            </a:endParaRPr>
          </a:p>
        </p:txBody>
      </p:sp>
      <p:grpSp>
        <p:nvGrpSpPr>
          <p:cNvPr id="18437" name="Group 18436"/>
          <p:cNvGrpSpPr/>
          <p:nvPr/>
        </p:nvGrpSpPr>
        <p:grpSpPr>
          <a:xfrm>
            <a:off x="4301517" y="5715000"/>
            <a:ext cx="1594454" cy="0"/>
            <a:chOff x="4301517" y="5715000"/>
            <a:chExt cx="1594454" cy="0"/>
          </a:xfrm>
        </p:grpSpPr>
        <p:cxnSp>
          <p:nvCxnSpPr>
            <p:cNvPr id="27" name="Straight Connector 26"/>
            <p:cNvCxnSpPr/>
            <p:nvPr/>
          </p:nvCxnSpPr>
          <p:spPr>
            <a:xfrm>
              <a:off x="4301517" y="5715000"/>
              <a:ext cx="568627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5257723" y="5715000"/>
              <a:ext cx="638248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438" name="Group 18437"/>
          <p:cNvGrpSpPr/>
          <p:nvPr/>
        </p:nvGrpSpPr>
        <p:grpSpPr>
          <a:xfrm>
            <a:off x="4076700" y="5638111"/>
            <a:ext cx="1986394" cy="466192"/>
            <a:chOff x="4076700" y="5638111"/>
            <a:chExt cx="1986394" cy="466192"/>
          </a:xfrm>
        </p:grpSpPr>
        <p:sp>
          <p:nvSpPr>
            <p:cNvPr id="30" name="TextBox 29"/>
            <p:cNvSpPr txBox="1"/>
            <p:nvPr/>
          </p:nvSpPr>
          <p:spPr>
            <a:xfrm>
              <a:off x="4076700" y="5642638"/>
              <a:ext cx="990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  <a:latin typeface="+mn-lt"/>
                </a:rPr>
                <a:t>  2.50</a:t>
              </a:r>
              <a:endParaRPr lang="en-US" sz="2400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134388" y="5638111"/>
              <a:ext cx="92870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  <a:latin typeface="+mn-lt"/>
                </a:rPr>
                <a:t>  2.50</a:t>
              </a:r>
              <a:endParaRPr lang="en-US" sz="2400" dirty="0">
                <a:solidFill>
                  <a:schemeClr val="bg1"/>
                </a:solidFill>
                <a:latin typeface="+mn-lt"/>
              </a:endParaRP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4735746" y="6021824"/>
            <a:ext cx="9030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chemeClr val="bg1"/>
                </a:solidFill>
                <a:latin typeface="+mn-lt"/>
              </a:rPr>
              <a:t>r</a:t>
            </a:r>
            <a:r>
              <a:rPr lang="en-US" sz="2400" dirty="0" smtClean="0">
                <a:solidFill>
                  <a:schemeClr val="bg1"/>
                </a:solidFill>
                <a:latin typeface="+mn-lt"/>
              </a:rPr>
              <a:t> = 7</a:t>
            </a:r>
            <a:endParaRPr lang="en-US" sz="2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8435" name="Explosion 2 18434"/>
          <p:cNvSpPr/>
          <p:nvPr/>
        </p:nvSpPr>
        <p:spPr>
          <a:xfrm>
            <a:off x="0" y="-4335"/>
            <a:ext cx="1981199" cy="1529150"/>
          </a:xfrm>
          <a:prstGeom prst="irregularSeal2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Find key words!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1058497" y="6246167"/>
            <a:ext cx="40156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chemeClr val="bg1"/>
                </a:solidFill>
                <a:latin typeface="+mn-lt"/>
              </a:rPr>
              <a:t>So, you can afford seven rides.</a:t>
            </a:r>
            <a:endParaRPr lang="en-US" sz="2400" dirty="0">
              <a:solidFill>
                <a:schemeClr val="bg1"/>
              </a:solidFill>
              <a:latin typeface="+mn-lt"/>
            </a:endParaRPr>
          </a:p>
        </p:txBody>
      </p:sp>
    </p:spTree>
    <p:custDataLst>
      <p:tags r:id="rId1"/>
    </p:custData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  <p:bldP spid="7" grpId="0" animBg="1"/>
      <p:bldP spid="14" grpId="0" animBg="1"/>
      <p:bldP spid="4" grpId="0" animBg="1"/>
      <p:bldP spid="16" grpId="0" animBg="1"/>
      <p:bldP spid="23" grpId="0"/>
      <p:bldP spid="36" grpId="0"/>
      <p:bldP spid="4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ubtitle 2"/>
          <p:cNvSpPr>
            <a:spLocks noGrp="1"/>
          </p:cNvSpPr>
          <p:nvPr>
            <p:ph type="subTitle" idx="1"/>
          </p:nvPr>
        </p:nvSpPr>
        <p:spPr>
          <a:xfrm>
            <a:off x="304800" y="228600"/>
            <a:ext cx="8458200" cy="11430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4800" b="1" dirty="0" smtClean="0">
                <a:solidFill>
                  <a:schemeClr val="tx1"/>
                </a:solidFill>
              </a:rPr>
              <a:t>7-3 A &amp; B Two-Step </a:t>
            </a:r>
            <a:r>
              <a:rPr lang="en-US" sz="4800" b="1" dirty="0" smtClean="0">
                <a:solidFill>
                  <a:schemeClr val="tx1"/>
                </a:solidFill>
              </a:rPr>
              <a:t>Equations</a:t>
            </a:r>
            <a:endParaRPr lang="en-US" sz="4800" b="1" dirty="0" smtClean="0">
              <a:solidFill>
                <a:schemeClr val="tx1"/>
              </a:solidFill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/>
          <a:srcRect l="15714" t="6857" r="37143" b="10095"/>
          <a:stretch>
            <a:fillRect/>
          </a:stretch>
        </p:blipFill>
        <p:spPr bwMode="auto">
          <a:xfrm>
            <a:off x="2400300" y="1600200"/>
            <a:ext cx="4267200" cy="469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68693" y="388203"/>
            <a:ext cx="613033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/>
                <a:solidFill>
                  <a:schemeClr val="accent3"/>
                </a:solidFill>
                <a:effectLst/>
              </a:rPr>
              <a:t>Real-World Example</a:t>
            </a:r>
            <a:endParaRPr lang="en-US" sz="48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82782" y="3208009"/>
            <a:ext cx="7924800" cy="76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Let</a:t>
            </a:r>
            <a:r>
              <a:rPr lang="en-US" i="1" dirty="0"/>
              <a:t> </a:t>
            </a:r>
            <a:r>
              <a:rPr lang="en-US" i="1" dirty="0" smtClean="0"/>
              <a:t>e </a:t>
            </a:r>
            <a:r>
              <a:rPr lang="en-US" i="1" dirty="0"/>
              <a:t>= </a:t>
            </a:r>
            <a:r>
              <a:rPr lang="en-US" dirty="0" smtClean="0"/>
              <a:t>the </a:t>
            </a:r>
            <a:r>
              <a:rPr lang="en-US" dirty="0"/>
              <a:t>number of </a:t>
            </a:r>
            <a:r>
              <a:rPr lang="en-US" dirty="0" smtClean="0"/>
              <a:t>pairs of earnings Ava bought</a:t>
            </a:r>
            <a:endParaRPr lang="en-US" dirty="0"/>
          </a:p>
        </p:txBody>
      </p:sp>
      <p:sp>
        <p:nvSpPr>
          <p:cNvPr id="16" name="Rounded Rectangle 15"/>
          <p:cNvSpPr/>
          <p:nvPr/>
        </p:nvSpPr>
        <p:spPr>
          <a:xfrm>
            <a:off x="682782" y="4104042"/>
            <a:ext cx="7924800" cy="26983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 smtClean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/>
              <a:t>8.50 + 3.75</a:t>
            </a:r>
            <a:r>
              <a:rPr lang="en-US" sz="2400" i="1" dirty="0"/>
              <a:t>e</a:t>
            </a:r>
            <a:r>
              <a:rPr lang="en-US" sz="2400" dirty="0" smtClean="0"/>
              <a:t> = 19.75</a:t>
            </a:r>
            <a:endParaRPr lang="en-US" sz="2400" dirty="0"/>
          </a:p>
        </p:txBody>
      </p:sp>
      <p:grpSp>
        <p:nvGrpSpPr>
          <p:cNvPr id="18436" name="Group 18435"/>
          <p:cNvGrpSpPr/>
          <p:nvPr/>
        </p:nvGrpSpPr>
        <p:grpSpPr>
          <a:xfrm>
            <a:off x="3162300" y="4926319"/>
            <a:ext cx="2927953" cy="483881"/>
            <a:chOff x="3162300" y="4926319"/>
            <a:chExt cx="2927953" cy="483881"/>
          </a:xfrm>
        </p:grpSpPr>
        <p:sp>
          <p:nvSpPr>
            <p:cNvPr id="11" name="TextBox 10"/>
            <p:cNvSpPr txBox="1"/>
            <p:nvPr/>
          </p:nvSpPr>
          <p:spPr>
            <a:xfrm>
              <a:off x="3162300" y="4948535"/>
              <a:ext cx="990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  <a:latin typeface="+mn-lt"/>
                </a:rPr>
                <a:t>- 8.50</a:t>
              </a:r>
              <a:endParaRPr lang="en-US" sz="2400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099653" y="4926319"/>
              <a:ext cx="990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  <a:latin typeface="+mn-lt"/>
                </a:rPr>
                <a:t>- 8.50</a:t>
              </a:r>
              <a:endParaRPr lang="en-US" sz="2400" dirty="0">
                <a:solidFill>
                  <a:schemeClr val="bg1"/>
                </a:solidFill>
                <a:latin typeface="+mn-lt"/>
              </a:endParaRPr>
            </a:p>
          </p:txBody>
        </p:sp>
      </p:grpSp>
      <p:cxnSp>
        <p:nvCxnSpPr>
          <p:cNvPr id="18" name="Straight Connector 17"/>
          <p:cNvCxnSpPr/>
          <p:nvPr/>
        </p:nvCxnSpPr>
        <p:spPr>
          <a:xfrm>
            <a:off x="3352800" y="5334000"/>
            <a:ext cx="2661253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193586" y="5323770"/>
            <a:ext cx="1943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+mn-lt"/>
              </a:rPr>
              <a:t>3.75</a:t>
            </a:r>
            <a:r>
              <a:rPr lang="en-US" sz="2400" i="1" dirty="0">
                <a:solidFill>
                  <a:schemeClr val="bg1"/>
                </a:solidFill>
                <a:latin typeface="+mn-lt"/>
              </a:rPr>
              <a:t>e</a:t>
            </a:r>
            <a:r>
              <a:rPr lang="en-US" sz="2400" dirty="0" smtClean="0">
                <a:solidFill>
                  <a:schemeClr val="bg1"/>
                </a:solidFill>
                <a:latin typeface="+mn-lt"/>
              </a:rPr>
              <a:t> = 11.25 </a:t>
            </a:r>
            <a:endParaRPr lang="en-US" sz="2400" dirty="0">
              <a:solidFill>
                <a:schemeClr val="bg1"/>
              </a:solidFill>
              <a:latin typeface="+mn-lt"/>
            </a:endParaRPr>
          </a:p>
        </p:txBody>
      </p:sp>
      <p:grpSp>
        <p:nvGrpSpPr>
          <p:cNvPr id="18437" name="Group 18436"/>
          <p:cNvGrpSpPr/>
          <p:nvPr/>
        </p:nvGrpSpPr>
        <p:grpSpPr>
          <a:xfrm>
            <a:off x="4301517" y="5715000"/>
            <a:ext cx="1594454" cy="0"/>
            <a:chOff x="4301517" y="5715000"/>
            <a:chExt cx="1594454" cy="0"/>
          </a:xfrm>
        </p:grpSpPr>
        <p:cxnSp>
          <p:nvCxnSpPr>
            <p:cNvPr id="27" name="Straight Connector 26"/>
            <p:cNvCxnSpPr/>
            <p:nvPr/>
          </p:nvCxnSpPr>
          <p:spPr>
            <a:xfrm>
              <a:off x="4301517" y="5715000"/>
              <a:ext cx="568627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5257723" y="5715000"/>
              <a:ext cx="638248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438" name="Group 18437"/>
          <p:cNvGrpSpPr/>
          <p:nvPr/>
        </p:nvGrpSpPr>
        <p:grpSpPr>
          <a:xfrm>
            <a:off x="4076700" y="5638111"/>
            <a:ext cx="1986394" cy="466192"/>
            <a:chOff x="4076700" y="5638111"/>
            <a:chExt cx="1986394" cy="466192"/>
          </a:xfrm>
        </p:grpSpPr>
        <p:sp>
          <p:nvSpPr>
            <p:cNvPr id="30" name="TextBox 29"/>
            <p:cNvSpPr txBox="1"/>
            <p:nvPr/>
          </p:nvSpPr>
          <p:spPr>
            <a:xfrm>
              <a:off x="4076700" y="5642638"/>
              <a:ext cx="990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  <a:latin typeface="+mn-lt"/>
                </a:rPr>
                <a:t>  3.75</a:t>
              </a:r>
              <a:endParaRPr lang="en-US" sz="2400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134388" y="5638111"/>
              <a:ext cx="92870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  <a:latin typeface="+mn-lt"/>
                </a:rPr>
                <a:t>  3.75</a:t>
              </a:r>
              <a:endParaRPr lang="en-US" sz="2400" dirty="0">
                <a:solidFill>
                  <a:schemeClr val="bg1"/>
                </a:solidFill>
                <a:latin typeface="+mn-lt"/>
              </a:endParaRP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4735746" y="6021824"/>
            <a:ext cx="9030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+mn-lt"/>
              </a:rPr>
              <a:t>e</a:t>
            </a:r>
            <a:r>
              <a:rPr lang="en-US" sz="2400" i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+mn-lt"/>
              </a:rPr>
              <a:t>= 3</a:t>
            </a:r>
            <a:r>
              <a:rPr lang="en-US" sz="2400" i="1" dirty="0" smtClean="0">
                <a:solidFill>
                  <a:schemeClr val="bg1"/>
                </a:solidFill>
                <a:latin typeface="+mn-lt"/>
              </a:rPr>
              <a:t> </a:t>
            </a:r>
            <a:endParaRPr lang="en-US" sz="2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990600" y="6340692"/>
            <a:ext cx="55709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chemeClr val="bg1"/>
                </a:solidFill>
                <a:latin typeface="+mn-lt"/>
              </a:rPr>
              <a:t>So, Eva bought three pairs of earrings.</a:t>
            </a:r>
            <a:endParaRPr lang="en-US" sz="24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539" y="1466270"/>
            <a:ext cx="8770922" cy="1725288"/>
          </a:xfrm>
          <a:prstGeom prst="rect">
            <a:avLst/>
          </a:prstGeom>
        </p:spPr>
      </p:pic>
      <p:sp>
        <p:nvSpPr>
          <p:cNvPr id="28" name="Explosion 1 27"/>
          <p:cNvSpPr/>
          <p:nvPr/>
        </p:nvSpPr>
        <p:spPr>
          <a:xfrm>
            <a:off x="6026834" y="3325591"/>
            <a:ext cx="2986282" cy="3377989"/>
          </a:xfrm>
          <a:prstGeom prst="irregularSeal1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Check with your shoulder partner when you are finished.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60062691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6" grpId="0" animBg="1"/>
      <p:bldP spid="23" grpId="0"/>
      <p:bldP spid="36" grpId="0"/>
      <p:bldP spid="4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1818" y="1219200"/>
            <a:ext cx="8229600" cy="5334000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endParaRPr lang="en-US" sz="2400" dirty="0" smtClean="0">
              <a:latin typeface="+mj-lt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1200" dirty="0"/>
          </a:p>
          <a:p>
            <a:pPr>
              <a:spcBef>
                <a:spcPts val="0"/>
              </a:spcBef>
            </a:pPr>
            <a:r>
              <a:rPr lang="en-US" dirty="0" smtClean="0"/>
              <a:t>In your spiral, in your own words write the steps for solving a two-step equation.</a:t>
            </a:r>
          </a:p>
          <a:p>
            <a:pPr>
              <a:spcBef>
                <a:spcPts val="0"/>
              </a:spcBef>
            </a:pPr>
            <a:endParaRPr lang="en-US" sz="800" dirty="0"/>
          </a:p>
          <a:p>
            <a:pPr>
              <a:spcBef>
                <a:spcPts val="0"/>
              </a:spcBef>
            </a:pPr>
            <a:r>
              <a:rPr lang="en-US" dirty="0" smtClean="0"/>
              <a:t>On page 398 complete question numbers:</a:t>
            </a:r>
          </a:p>
          <a:p>
            <a:pPr algn="ctr">
              <a:spcBef>
                <a:spcPts val="0"/>
              </a:spcBef>
              <a:buNone/>
            </a:pPr>
            <a:r>
              <a:rPr lang="en-US" b="1" dirty="0" smtClean="0">
                <a:solidFill>
                  <a:srgbClr val="7030A0"/>
                </a:solidFill>
              </a:rPr>
              <a:t>1, 3, 5 and 7</a:t>
            </a:r>
          </a:p>
          <a:p>
            <a:pPr>
              <a:spcBef>
                <a:spcPts val="0"/>
              </a:spcBef>
              <a:buNone/>
            </a:pPr>
            <a:endParaRPr lang="en-US" sz="1200" dirty="0" smtClean="0"/>
          </a:p>
          <a:p>
            <a:pPr>
              <a:spcBef>
                <a:spcPts val="0"/>
              </a:spcBef>
            </a:pPr>
            <a:r>
              <a:rPr lang="en-US" dirty="0" smtClean="0"/>
              <a:t>When you’ve finished, discuss your solutions with your shoulder partner.</a:t>
            </a:r>
          </a:p>
          <a:p>
            <a:pPr>
              <a:spcBef>
                <a:spcPts val="0"/>
              </a:spcBef>
            </a:pPr>
            <a:endParaRPr lang="en-US" sz="800" dirty="0" smtClean="0"/>
          </a:p>
          <a:p>
            <a:pPr>
              <a:spcBef>
                <a:spcPts val="0"/>
              </a:spcBef>
            </a:pPr>
            <a:r>
              <a:rPr lang="en-US" dirty="0" smtClean="0"/>
              <a:t>Make any revisions necessary.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33812" y="304800"/>
            <a:ext cx="832561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Let’s Recall What You’ve Learned</a:t>
            </a:r>
            <a:endParaRPr lang="en-US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01177543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Time to Practice!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876300" y="1676400"/>
            <a:ext cx="7391400" cy="2819400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/>
              <a:t>Complete pages </a:t>
            </a:r>
            <a:r>
              <a:rPr lang="en-US" sz="2800" dirty="0" smtClean="0"/>
              <a:t>113 – 114 odd </a:t>
            </a:r>
            <a:r>
              <a:rPr lang="en-US" sz="2800" dirty="0"/>
              <a:t>in your workbook</a:t>
            </a:r>
            <a:r>
              <a:rPr lang="en-US" sz="2800" dirty="0" smtClean="0"/>
              <a:t>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 smtClean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/>
              <a:t>Use lined paper and show your work!</a:t>
            </a:r>
            <a:endParaRPr lang="en-US" sz="28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/>
              <a:t>Remember to keep your equations </a:t>
            </a:r>
            <a:r>
              <a:rPr lang="en-US" sz="2800" dirty="0" smtClean="0"/>
              <a:t>balanced.</a:t>
            </a:r>
            <a:endParaRPr lang="en-US" sz="2800" dirty="0"/>
          </a:p>
        </p:txBody>
      </p:sp>
      <p:pic>
        <p:nvPicPr>
          <p:cNvPr id="23555" name="Picture 2" descr="C:\Users\Lynda\AppData\Local\Microsoft\Windows\Temporary Internet Files\Content.IE5\2S0CC7QI\MC90031888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9188" y="4953000"/>
            <a:ext cx="1825625" cy="159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3453" y="685800"/>
            <a:ext cx="8229600" cy="1143000"/>
          </a:xfrm>
        </p:spPr>
        <p:txBody>
          <a:bodyPr/>
          <a:lstStyle/>
          <a:p>
            <a:r>
              <a:rPr lang="en-US" sz="4000" dirty="0"/>
              <a:t>Learning Goal </a:t>
            </a:r>
            <a:r>
              <a:rPr lang="en-US" sz="4000" dirty="0" smtClean="0"/>
              <a:t>602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b="1" dirty="0"/>
              <a:t>Reason about and solve one-variable equations and inequalities.</a:t>
            </a:r>
            <a:r>
              <a:rPr lang="en-US" sz="3600" dirty="0"/>
              <a:t/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4" name="Content Placeholder 3"/>
          <p:cNvSpPr txBox="1">
            <a:spLocks noGrp="1"/>
          </p:cNvSpPr>
          <p:nvPr>
            <p:ph idx="1"/>
          </p:nvPr>
        </p:nvSpPr>
        <p:spPr>
          <a:xfrm>
            <a:off x="24353" y="1752600"/>
            <a:ext cx="9067800" cy="5661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1050" dirty="0" smtClean="0"/>
              <a:t> </a:t>
            </a:r>
          </a:p>
          <a:p>
            <a:pPr marL="0" indent="0">
              <a:buNone/>
            </a:pPr>
            <a:r>
              <a:rPr lang="en-US" sz="2800" b="1" dirty="0"/>
              <a:t>Learning Objectives:</a:t>
            </a:r>
            <a:endParaRPr lang="en-US" sz="2800" dirty="0" smtClean="0"/>
          </a:p>
          <a:p>
            <a:pPr lvl="0"/>
            <a:r>
              <a:rPr lang="en-US" sz="2800" dirty="0">
                <a:solidFill>
                  <a:srgbClr val="FF0000"/>
                </a:solidFill>
              </a:rPr>
              <a:t>I understand that a variable (letter) represents an unknown number or set of numbers</a:t>
            </a:r>
            <a:r>
              <a:rPr lang="en-US" sz="2800" dirty="0" smtClean="0">
                <a:solidFill>
                  <a:srgbClr val="FF0000"/>
                </a:solidFill>
              </a:rPr>
              <a:t>.</a:t>
            </a:r>
          </a:p>
          <a:p>
            <a:pPr lvl="0"/>
            <a:endParaRPr lang="en-US" sz="1050" dirty="0">
              <a:solidFill>
                <a:srgbClr val="FF0000"/>
              </a:solidFill>
            </a:endParaRPr>
          </a:p>
          <a:p>
            <a:pPr lvl="0"/>
            <a:r>
              <a:rPr lang="en-US" sz="2800" dirty="0">
                <a:solidFill>
                  <a:srgbClr val="7030A0"/>
                </a:solidFill>
              </a:rPr>
              <a:t>I can use variables (letters) to represent numbers in expressions and inequalities</a:t>
            </a:r>
            <a:r>
              <a:rPr lang="en-US" sz="2800" dirty="0" smtClean="0">
                <a:solidFill>
                  <a:srgbClr val="7030A0"/>
                </a:solidFill>
              </a:rPr>
              <a:t>.</a:t>
            </a:r>
          </a:p>
          <a:p>
            <a:pPr lvl="0"/>
            <a:endParaRPr lang="en-US" sz="1050" dirty="0">
              <a:solidFill>
                <a:srgbClr val="7030A0"/>
              </a:solidFill>
            </a:endParaRPr>
          </a:p>
          <a:p>
            <a:pPr lvl="0"/>
            <a:r>
              <a:rPr lang="en-US" sz="2800" dirty="0">
                <a:solidFill>
                  <a:srgbClr val="0070C0"/>
                </a:solidFill>
              </a:rPr>
              <a:t>I can determine if a set of numbers makes an inequality or expression true</a:t>
            </a:r>
            <a:r>
              <a:rPr lang="en-US" sz="2800" dirty="0" smtClean="0">
                <a:solidFill>
                  <a:srgbClr val="0070C0"/>
                </a:solidFill>
              </a:rPr>
              <a:t>.</a:t>
            </a:r>
          </a:p>
          <a:p>
            <a:pPr lvl="0"/>
            <a:endParaRPr lang="en-US" sz="1050" dirty="0">
              <a:solidFill>
                <a:srgbClr val="0070C0"/>
              </a:solidFill>
            </a:endParaRPr>
          </a:p>
          <a:p>
            <a:pPr lvl="0"/>
            <a:r>
              <a:rPr lang="en-US" sz="2800" dirty="0">
                <a:solidFill>
                  <a:schemeClr val="accent1"/>
                </a:solidFill>
              </a:rPr>
              <a:t>I can write and solve an equation or inequality in order to answer a question.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79452521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4693" y="304800"/>
                <a:ext cx="8991600" cy="60198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6000" b="1" dirty="0" smtClean="0">
                    <a:solidFill>
                      <a:srgbClr val="FF0000"/>
                    </a:solidFill>
                  </a:rPr>
                  <a:t>Today I am </a:t>
                </a:r>
                <a:r>
                  <a:rPr lang="en-US" sz="4400" dirty="0" smtClean="0"/>
                  <a:t>working with variables and inverse operations.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sz="6000" b="1" dirty="0" smtClean="0">
                    <a:solidFill>
                      <a:srgbClr val="00B0F0"/>
                    </a:solidFill>
                  </a:rPr>
                  <a:t>So that I can </a:t>
                </a:r>
                <a:r>
                  <a:rPr lang="en-US" sz="4400" dirty="0" smtClean="0"/>
                  <a:t>evaluate two step equations.</a:t>
                </a:r>
              </a:p>
              <a:p>
                <a:pPr marL="0" indent="0">
                  <a:buNone/>
                </a:pPr>
                <a:endParaRPr lang="en-US" sz="3600" dirty="0"/>
              </a:p>
              <a:p>
                <a:pPr marL="0" indent="0">
                  <a:buNone/>
                </a:pPr>
                <a:r>
                  <a:rPr lang="en-US" sz="6000" b="1" dirty="0" smtClean="0">
                    <a:solidFill>
                      <a:srgbClr val="00B050"/>
                    </a:solidFill>
                  </a:rPr>
                  <a:t>I’ll know I got it if I can </a:t>
                </a:r>
                <a:r>
                  <a:rPr lang="en-US" sz="3600" dirty="0" smtClean="0"/>
                  <a:t>evaluate problems like this…	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 −4=12</m:t>
                    </m:r>
                  </m:oMath>
                </a14:m>
                <a:endParaRPr lang="en-US" sz="3600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4693" y="304800"/>
                <a:ext cx="8991600" cy="6019800"/>
              </a:xfrm>
              <a:blipFill rotWithShape="0">
                <a:blip r:embed="rId2"/>
                <a:stretch>
                  <a:fillRect l="-4136" t="-3036" r="-2712" b="-90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15659317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4005227" y="5638800"/>
            <a:ext cx="4876800" cy="914400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i="1" dirty="0" smtClean="0"/>
              <a:t>We need to find out how many packs of pencils Dario can buy.</a:t>
            </a:r>
            <a:endParaRPr lang="en-US" sz="2800" dirty="0"/>
          </a:p>
        </p:txBody>
      </p:sp>
      <p:sp>
        <p:nvSpPr>
          <p:cNvPr id="7" name="Rounded Rectangle 6"/>
          <p:cNvSpPr/>
          <p:nvPr/>
        </p:nvSpPr>
        <p:spPr>
          <a:xfrm>
            <a:off x="381000" y="5638800"/>
            <a:ext cx="3581400" cy="914400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i="1" dirty="0"/>
              <a:t>Let </a:t>
            </a:r>
            <a:r>
              <a:rPr lang="en-US" sz="2800" i="1" dirty="0" smtClean="0"/>
              <a:t>x </a:t>
            </a:r>
            <a:r>
              <a:rPr lang="en-US" sz="2800" i="1" dirty="0"/>
              <a:t>= </a:t>
            </a:r>
            <a:r>
              <a:rPr lang="en-US" sz="2800" i="1" dirty="0" smtClean="0"/>
              <a:t>the number of packs of pencils</a:t>
            </a:r>
            <a:endParaRPr lang="en-US" sz="2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b="7642"/>
          <a:stretch/>
        </p:blipFill>
        <p:spPr>
          <a:xfrm>
            <a:off x="274044" y="1551263"/>
            <a:ext cx="8595912" cy="378273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46315" y="323133"/>
            <a:ext cx="805137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/>
                <a:solidFill>
                  <a:schemeClr val="accent3"/>
                </a:solidFill>
                <a:effectLst/>
              </a:rPr>
              <a:t>Solve a Two-Step Equation</a:t>
            </a:r>
            <a:endParaRPr lang="en-US" sz="48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  <p:custDataLst>
      <p:tags r:id="rId1"/>
    </p:custData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65002" y="4757738"/>
            <a:ext cx="8610600" cy="914400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i="1" dirty="0" smtClean="0"/>
              <a:t>Each “x” represents one occurrence of the unknown number.  </a:t>
            </a:r>
            <a:endParaRPr lang="en-US" sz="2800" dirty="0"/>
          </a:p>
        </p:txBody>
      </p:sp>
      <p:sp>
        <p:nvSpPr>
          <p:cNvPr id="7" name="Rounded Rectangle 6"/>
          <p:cNvSpPr/>
          <p:nvPr/>
        </p:nvSpPr>
        <p:spPr>
          <a:xfrm>
            <a:off x="188802" y="1219200"/>
            <a:ext cx="8763000" cy="914400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i="1" dirty="0" smtClean="0"/>
              <a:t>Frequently algebra tiles are used to model equations.</a:t>
            </a:r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b="67228"/>
          <a:stretch/>
        </p:blipFill>
        <p:spPr>
          <a:xfrm>
            <a:off x="87139" y="2286000"/>
            <a:ext cx="8878998" cy="2242776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265002" y="5824538"/>
            <a:ext cx="8610600" cy="914400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i="1" dirty="0" smtClean="0"/>
              <a:t>Each “1” represents one unit or a one.  Sometimes “+” is used in place of the “1” to represent one unit.</a:t>
            </a:r>
            <a:endParaRPr lang="en-US" sz="2800" dirty="0"/>
          </a:p>
        </p:txBody>
      </p:sp>
      <p:sp>
        <p:nvSpPr>
          <p:cNvPr id="4" name="Explosion 2 3"/>
          <p:cNvSpPr/>
          <p:nvPr/>
        </p:nvSpPr>
        <p:spPr>
          <a:xfrm>
            <a:off x="18861" y="2438400"/>
            <a:ext cx="4876800" cy="2624138"/>
          </a:xfrm>
          <a:prstGeom prst="irregularSeal2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You might see algebra tiles on the FSA so you should know what they mean!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546315" y="323133"/>
            <a:ext cx="805137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/>
                <a:solidFill>
                  <a:schemeClr val="accent3"/>
                </a:solidFill>
                <a:effectLst/>
              </a:rPr>
              <a:t>Solve a Two-Step Equation</a:t>
            </a:r>
            <a:endParaRPr lang="en-US" sz="48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56575092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t="33142" b="29383"/>
          <a:stretch/>
        </p:blipFill>
        <p:spPr>
          <a:xfrm>
            <a:off x="197337" y="1905000"/>
            <a:ext cx="8705850" cy="251460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6096000" y="1219200"/>
            <a:ext cx="2851393" cy="685800"/>
            <a:chOff x="6096000" y="1219200"/>
            <a:chExt cx="2851393" cy="685800"/>
          </a:xfrm>
        </p:grpSpPr>
        <p:sp>
          <p:nvSpPr>
            <p:cNvPr id="2" name="Rounded Rectangle 1"/>
            <p:cNvSpPr/>
            <p:nvPr/>
          </p:nvSpPr>
          <p:spPr>
            <a:xfrm>
              <a:off x="6096000" y="1219200"/>
              <a:ext cx="1371600" cy="6858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Take away five ones</a:t>
              </a:r>
              <a:endParaRPr lang="en-US" dirty="0"/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7575793" y="1219200"/>
              <a:ext cx="1371600" cy="6858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Take away five ones</a:t>
              </a:r>
              <a:endParaRPr lang="en-US" dirty="0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240812" y="4419600"/>
            <a:ext cx="8662375" cy="2255838"/>
            <a:chOff x="240812" y="4419600"/>
            <a:chExt cx="8662375" cy="2255838"/>
          </a:xfrm>
        </p:grpSpPr>
        <p:sp>
          <p:nvSpPr>
            <p:cNvPr id="7" name="Rounded Rectangle 6"/>
            <p:cNvSpPr/>
            <p:nvPr/>
          </p:nvSpPr>
          <p:spPr>
            <a:xfrm>
              <a:off x="240812" y="4419600"/>
              <a:ext cx="8662375" cy="2255838"/>
            </a:xfrm>
            <a:prstGeom prst="roundRect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600" i="1" dirty="0" smtClean="0"/>
                <a:t>Remember the scale? 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800" i="1" dirty="0" smtClean="0"/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i="1" dirty="0" smtClean="0"/>
                <a:t>Whatever you do to one side of an equation, you must do to the other side to keep it balanced.</a:t>
              </a:r>
              <a:endParaRPr lang="en-US" sz="2800" dirty="0"/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8200" y="4516830"/>
              <a:ext cx="1820320" cy="1177140"/>
            </a:xfrm>
            <a:prstGeom prst="rect">
              <a:avLst/>
            </a:prstGeom>
          </p:spPr>
        </p:pic>
      </p:grpSp>
      <p:sp>
        <p:nvSpPr>
          <p:cNvPr id="12" name="Rectangle 11"/>
          <p:cNvSpPr/>
          <p:nvPr/>
        </p:nvSpPr>
        <p:spPr>
          <a:xfrm>
            <a:off x="546315" y="323133"/>
            <a:ext cx="805137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/>
                <a:solidFill>
                  <a:schemeClr val="accent3"/>
                </a:solidFill>
                <a:effectLst/>
              </a:rPr>
              <a:t>Solve a Two-Step Equation</a:t>
            </a:r>
            <a:endParaRPr lang="en-US" sz="48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61795247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23862" y="3313047"/>
            <a:ext cx="8495922" cy="496953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i="1" dirty="0" smtClean="0"/>
              <a:t>Two occurrences of “x” would look like 2x.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t="71752" b="1"/>
          <a:stretch/>
        </p:blipFill>
        <p:spPr>
          <a:xfrm>
            <a:off x="257409" y="1417638"/>
            <a:ext cx="8705850" cy="1895409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423862" y="3973447"/>
            <a:ext cx="8495922" cy="496953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i="1" dirty="0" smtClean="0"/>
              <a:t>Recall that the touching operator is Multiply!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23862" y="4633847"/>
            <a:ext cx="8495922" cy="496953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i="1" dirty="0" smtClean="0"/>
              <a:t>The opposite of multiply by 2 is divide by 2.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423862" y="5294247"/>
            <a:ext cx="8495922" cy="496953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i="1" dirty="0" smtClean="0"/>
              <a:t>Remember to do this on both sides of the equation!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" y="5924450"/>
            <a:ext cx="8296275" cy="88582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46315" y="323133"/>
            <a:ext cx="805137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/>
                <a:solidFill>
                  <a:schemeClr val="accent3"/>
                </a:solidFill>
                <a:effectLst/>
              </a:rPr>
              <a:t>Solve a Two-Step Equation</a:t>
            </a:r>
            <a:endParaRPr lang="en-US" sz="48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58373021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 animBg="1"/>
      <p:bldP spid="6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1417638"/>
            <a:ext cx="4724400" cy="1630362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i="1" dirty="0" smtClean="0"/>
              <a:t>Use algebra tiles to model and solve this problem.</a:t>
            </a:r>
            <a:endParaRPr lang="en-US" sz="28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3429000"/>
            <a:ext cx="2381250" cy="3219450"/>
          </a:xfrm>
          <a:prstGeom prst="rect">
            <a:avLst/>
          </a:prstGeom>
        </p:spPr>
      </p:pic>
      <p:sp>
        <p:nvSpPr>
          <p:cNvPr id="12" name="Oval Callout 11"/>
          <p:cNvSpPr/>
          <p:nvPr/>
        </p:nvSpPr>
        <p:spPr>
          <a:xfrm>
            <a:off x="5486400" y="1508919"/>
            <a:ext cx="2438400" cy="1828800"/>
          </a:xfrm>
          <a:prstGeom prst="wedgeEllipseCallout">
            <a:avLst>
              <a:gd name="adj1" fmla="val 27740"/>
              <a:gd name="adj2" fmla="val 758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Your turn to try!  Copy this down.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600" y="3200400"/>
            <a:ext cx="4038600" cy="1252939"/>
          </a:xfrm>
          <a:prstGeom prst="rect">
            <a:avLst/>
          </a:prstGeom>
        </p:spPr>
      </p:pic>
      <p:sp>
        <p:nvSpPr>
          <p:cNvPr id="14" name="Rounded Rectangle 13"/>
          <p:cNvSpPr/>
          <p:nvPr/>
        </p:nvSpPr>
        <p:spPr>
          <a:xfrm>
            <a:off x="838200" y="4495800"/>
            <a:ext cx="2133600" cy="11430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2966896" y="4559468"/>
            <a:ext cx="1143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=</a:t>
            </a:r>
            <a:endParaRPr lang="en-US" sz="6000" dirty="0"/>
          </a:p>
        </p:txBody>
      </p:sp>
      <p:sp>
        <p:nvSpPr>
          <p:cNvPr id="17" name="Rounded Rectangle 16"/>
          <p:cNvSpPr/>
          <p:nvPr/>
        </p:nvSpPr>
        <p:spPr>
          <a:xfrm>
            <a:off x="3591208" y="4486995"/>
            <a:ext cx="2113984" cy="11430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990600" y="4648200"/>
            <a:ext cx="381000" cy="863263"/>
          </a:xfrm>
          <a:prstGeom prst="rect">
            <a:avLst/>
          </a:prstGeom>
          <a:solidFill>
            <a:srgbClr val="00B050"/>
          </a:solidFill>
          <a:ln>
            <a:solidFill>
              <a:srgbClr val="3E8A45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457608" y="4648199"/>
            <a:ext cx="381000" cy="863263"/>
          </a:xfrm>
          <a:prstGeom prst="rect">
            <a:avLst/>
          </a:prstGeom>
          <a:solidFill>
            <a:srgbClr val="00B050"/>
          </a:solidFill>
          <a:ln>
            <a:solidFill>
              <a:srgbClr val="3E8A45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1914808" y="4648071"/>
            <a:ext cx="381000" cy="863263"/>
          </a:xfrm>
          <a:prstGeom prst="rect">
            <a:avLst/>
          </a:prstGeom>
          <a:solidFill>
            <a:srgbClr val="00B050"/>
          </a:solidFill>
          <a:ln>
            <a:solidFill>
              <a:srgbClr val="3E8A45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18" name="Rounded Rectangle 17"/>
          <p:cNvSpPr/>
          <p:nvPr/>
        </p:nvSpPr>
        <p:spPr>
          <a:xfrm>
            <a:off x="2404450" y="4648071"/>
            <a:ext cx="384772" cy="410424"/>
          </a:xfrm>
          <a:prstGeom prst="round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+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3698718" y="4628301"/>
            <a:ext cx="384772" cy="410424"/>
          </a:xfrm>
          <a:prstGeom prst="round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+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4637638" y="5136241"/>
            <a:ext cx="384772" cy="410424"/>
          </a:xfrm>
          <a:prstGeom prst="round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+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4182324" y="5140953"/>
            <a:ext cx="384772" cy="410424"/>
          </a:xfrm>
          <a:prstGeom prst="round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+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3713430" y="5140953"/>
            <a:ext cx="384772" cy="410424"/>
          </a:xfrm>
          <a:prstGeom prst="round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+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5085030" y="4628301"/>
            <a:ext cx="384772" cy="410424"/>
          </a:xfrm>
          <a:prstGeom prst="round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+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4622926" y="4628301"/>
            <a:ext cx="384772" cy="410424"/>
          </a:xfrm>
          <a:prstGeom prst="round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+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4169498" y="4628301"/>
            <a:ext cx="384772" cy="410424"/>
          </a:xfrm>
          <a:prstGeom prst="round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+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08169" y="323133"/>
            <a:ext cx="805137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/>
                <a:solidFill>
                  <a:schemeClr val="accent3"/>
                </a:solidFill>
                <a:effectLst/>
              </a:rPr>
              <a:t>Solve a Two-Step Equation</a:t>
            </a:r>
            <a:endParaRPr lang="en-US" sz="48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45741829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  <p:tag name="QUESTION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1000</TotalTime>
  <Words>892</Words>
  <Application>Microsoft Office PowerPoint</Application>
  <PresentationFormat>On-screen Show (4:3)</PresentationFormat>
  <Paragraphs>195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Cambria Math</vt:lpstr>
      <vt:lpstr>Office Theme</vt:lpstr>
      <vt:lpstr> (In Your Spirals)</vt:lpstr>
      <vt:lpstr>PowerPoint Presentation</vt:lpstr>
      <vt:lpstr>Learning Goal 602 Reason about and solve one-variable equations and inequalities.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Draw a wall and begin by “undoing” the addition on both sides. </vt:lpstr>
      <vt:lpstr>PowerPoint Presentation</vt:lpstr>
      <vt:lpstr>PowerPoint Presentation</vt:lpstr>
      <vt:lpstr> Draw a wall and begin by “undoing” the subtraction on both sides. </vt:lpstr>
      <vt:lpstr>PowerPoint Presentation</vt:lpstr>
      <vt:lpstr>PowerPoint Presentation</vt:lpstr>
      <vt:lpstr>PowerPoint Presentation</vt:lpstr>
      <vt:lpstr>PowerPoint Presentation</vt:lpstr>
      <vt:lpstr>Time to Practice!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Lynda</dc:creator>
  <cp:lastModifiedBy>Horn, Samantha</cp:lastModifiedBy>
  <cp:revision>103</cp:revision>
  <dcterms:created xsi:type="dcterms:W3CDTF">2013-01-28T00:47:55Z</dcterms:created>
  <dcterms:modified xsi:type="dcterms:W3CDTF">2015-02-18T21:38:03Z</dcterms:modified>
</cp:coreProperties>
</file>