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70" r:id="rId4"/>
    <p:sldId id="269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8505-5F58-4096-A476-DA312A017C4D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DF7D-C342-4D3F-AF18-A7EA9DBFC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77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8505-5F58-4096-A476-DA312A017C4D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DF7D-C342-4D3F-AF18-A7EA9DBFC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50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B2198505-5F58-4096-A476-DA312A017C4D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9798DF7D-C342-4D3F-AF18-A7EA9DBFC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84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8505-5F58-4096-A476-DA312A017C4D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DF7D-C342-4D3F-AF18-A7EA9DBFC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4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198505-5F58-4096-A476-DA312A017C4D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98DF7D-C342-4D3F-AF18-A7EA9DBFC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626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8505-5F58-4096-A476-DA312A017C4D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DF7D-C342-4D3F-AF18-A7EA9DBFC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39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8505-5F58-4096-A476-DA312A017C4D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DF7D-C342-4D3F-AF18-A7EA9DBFC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15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8505-5F58-4096-A476-DA312A017C4D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DF7D-C342-4D3F-AF18-A7EA9DBFC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09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8505-5F58-4096-A476-DA312A017C4D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DF7D-C342-4D3F-AF18-A7EA9DBFC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8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8505-5F58-4096-A476-DA312A017C4D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DF7D-C342-4D3F-AF18-A7EA9DBFC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2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8505-5F58-4096-A476-DA312A017C4D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DF7D-C342-4D3F-AF18-A7EA9DBFC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2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2198505-5F58-4096-A476-DA312A017C4D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9798DF7D-C342-4D3F-AF18-A7EA9DBFC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399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73" y="292414"/>
            <a:ext cx="9784080" cy="1508760"/>
          </a:xfrm>
        </p:spPr>
        <p:txBody>
          <a:bodyPr>
            <a:normAutofit/>
          </a:bodyPr>
          <a:lstStyle/>
          <a:p>
            <a:r>
              <a:rPr lang="en-US" sz="6000" u="sng" dirty="0" smtClean="0"/>
              <a:t>BellworK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138" y="1909524"/>
            <a:ext cx="11718168" cy="2021813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List as many words as you can think of that are related to the term “</a:t>
            </a:r>
            <a:r>
              <a:rPr lang="en-US" sz="4800" i="1" dirty="0" smtClean="0"/>
              <a:t>graph” </a:t>
            </a:r>
          </a:p>
          <a:p>
            <a:r>
              <a:rPr lang="en-US" sz="4800" dirty="0" smtClean="0"/>
              <a:t>Turn to your shoulder partner and compare lists</a:t>
            </a:r>
            <a:endParaRPr lang="en-US" sz="4800" dirty="0"/>
          </a:p>
        </p:txBody>
      </p:sp>
      <p:sp>
        <p:nvSpPr>
          <p:cNvPr id="4" name="Oval 3"/>
          <p:cNvSpPr/>
          <p:nvPr/>
        </p:nvSpPr>
        <p:spPr>
          <a:xfrm>
            <a:off x="4661647" y="4347882"/>
            <a:ext cx="2348753" cy="1398494"/>
          </a:xfrm>
          <a:prstGeom prst="ellipse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22476" y="4683501"/>
            <a:ext cx="1739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Graph</a:t>
            </a:r>
            <a:endParaRPr lang="en-US" sz="36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938682" y="4347883"/>
            <a:ext cx="1873624" cy="528917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47365" y="4652682"/>
            <a:ext cx="2214280" cy="394448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13176" y="5392271"/>
            <a:ext cx="1864659" cy="708211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859741" y="5522260"/>
            <a:ext cx="2106705" cy="57822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5647765" y="3818965"/>
            <a:ext cx="29136" cy="544576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4"/>
          </p:cNvCxnSpPr>
          <p:nvPr/>
        </p:nvCxnSpPr>
        <p:spPr>
          <a:xfrm>
            <a:off x="5836024" y="5746376"/>
            <a:ext cx="152980" cy="945776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08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90" y="292414"/>
            <a:ext cx="10824324" cy="1508760"/>
          </a:xfrm>
        </p:spPr>
        <p:txBody>
          <a:bodyPr>
            <a:noAutofit/>
          </a:bodyPr>
          <a:lstStyle/>
          <a:p>
            <a:r>
              <a:rPr lang="en-US" sz="6000" u="sng" dirty="0" smtClean="0"/>
              <a:t>IMAGINE a FUNCTION MACHINE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190" y="1840485"/>
            <a:ext cx="1976887" cy="5750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Example</a:t>
            </a:r>
            <a:endParaRPr lang="en-US" sz="3600" dirty="0"/>
          </a:p>
        </p:txBody>
      </p:sp>
      <p:pic>
        <p:nvPicPr>
          <p:cNvPr id="2050" name="Picture 2" descr="http://hzsd.ca/learningcenter/Library/Math%20Resources/00F4AD41-011EDEB3.111/040510_104650_0.gif?src=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504" y="2553730"/>
            <a:ext cx="3724275" cy="258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190" y="2406390"/>
            <a:ext cx="3724820" cy="20759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50959" y="2553730"/>
            <a:ext cx="1169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x </a:t>
            </a:r>
            <a:r>
              <a:rPr lang="en-US" sz="2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+ 7</a:t>
            </a:r>
            <a:endParaRPr lang="en-US" sz="2800" b="1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8658" y="3068080"/>
            <a:ext cx="1114425" cy="15525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24200" y="3096655"/>
            <a:ext cx="971550" cy="15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16678" y="5223304"/>
            <a:ext cx="923925" cy="1485900"/>
          </a:xfrm>
          <a:prstGeom prst="rect">
            <a:avLst/>
          </a:prstGeom>
        </p:spPr>
      </p:pic>
      <p:sp>
        <p:nvSpPr>
          <p:cNvPr id="10" name="Explosion 2 9"/>
          <p:cNvSpPr/>
          <p:nvPr/>
        </p:nvSpPr>
        <p:spPr>
          <a:xfrm rot="296712">
            <a:off x="351488" y="4326301"/>
            <a:ext cx="6351655" cy="2624827"/>
          </a:xfrm>
          <a:prstGeom prst="irregularSeal2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21203427">
            <a:off x="1453115" y="5009830"/>
            <a:ext cx="44028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Each input goes into the function machine and the machine produces an output.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49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90" y="275939"/>
            <a:ext cx="9784080" cy="1508760"/>
          </a:xfrm>
        </p:spPr>
        <p:txBody>
          <a:bodyPr>
            <a:normAutofit/>
          </a:bodyPr>
          <a:lstStyle/>
          <a:p>
            <a:r>
              <a:rPr lang="en-US" sz="6000" u="sng" dirty="0" smtClean="0"/>
              <a:t>CHECK YOUR PROGRESS</a:t>
            </a:r>
            <a:endParaRPr lang="en-US" sz="6000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391" y="2440459"/>
            <a:ext cx="10408036" cy="25104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00865" y="3262183"/>
            <a:ext cx="11368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4 – 4	</a:t>
            </a:r>
          </a:p>
          <a:p>
            <a:endParaRPr lang="en-US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7 – 4 </a:t>
            </a:r>
          </a:p>
          <a:p>
            <a:endParaRPr lang="en-US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10 – 4 </a:t>
            </a:r>
            <a:endParaRPr lang="en-US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5352" y="3262183"/>
            <a:ext cx="8484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0</a:t>
            </a:r>
          </a:p>
          <a:p>
            <a:pPr algn="ctr"/>
            <a:endParaRPr lang="en-US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3</a:t>
            </a:r>
          </a:p>
          <a:p>
            <a:pPr algn="ctr"/>
            <a:endParaRPr lang="en-US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en-US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64380" y="3204518"/>
            <a:ext cx="11368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3(0)	</a:t>
            </a:r>
          </a:p>
          <a:p>
            <a:endParaRPr lang="en-US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3(2)</a:t>
            </a:r>
          </a:p>
          <a:p>
            <a:endParaRPr lang="en-US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3(5)</a:t>
            </a:r>
            <a:endParaRPr lang="en-US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01201" y="3262183"/>
            <a:ext cx="8484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0</a:t>
            </a:r>
          </a:p>
          <a:p>
            <a:pPr algn="ctr"/>
            <a:endParaRPr lang="en-US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en-US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6</a:t>
            </a:r>
            <a:endParaRPr lang="en-US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endParaRPr lang="en-US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15</a:t>
            </a:r>
            <a:endParaRPr lang="en-US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47351" y="5221979"/>
            <a:ext cx="43907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+mj-lt"/>
              </a:rPr>
              <a:t>(4,0), (7,3), (10,6)</a:t>
            </a:r>
            <a:endParaRPr lang="en-US" sz="44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74858" y="5221979"/>
            <a:ext cx="43907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+mj-lt"/>
              </a:rPr>
              <a:t>(0,0), (2,6), (5,15)</a:t>
            </a:r>
            <a:endParaRPr lang="en-US" sz="4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57851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616" y="259462"/>
            <a:ext cx="9784080" cy="1508760"/>
          </a:xfrm>
        </p:spPr>
        <p:txBody>
          <a:bodyPr>
            <a:normAutofit/>
          </a:bodyPr>
          <a:lstStyle/>
          <a:p>
            <a:r>
              <a:rPr lang="en-US" sz="6000" u="sng" dirty="0" smtClean="0"/>
              <a:t>Think, Pair, Share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616" y="2052869"/>
            <a:ext cx="11878768" cy="9868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What if you are given the output before the input?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2865" y="2876028"/>
            <a:ext cx="4403582" cy="24247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89640">
            <a:off x="7637522" y="3649397"/>
            <a:ext cx="4365942" cy="1363785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655697" y="3361793"/>
            <a:ext cx="22571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</a:t>
            </a:r>
            <a:r>
              <a:rPr lang="en-US" sz="4000" b="1" i="1" dirty="0" smtClean="0"/>
              <a:t>x</a:t>
            </a:r>
            <a:r>
              <a:rPr lang="en-US" sz="4000" b="1" dirty="0" smtClean="0"/>
              <a:t> = 6</a:t>
            </a:r>
          </a:p>
          <a:p>
            <a:r>
              <a:rPr lang="en-US" sz="4000" b="1" dirty="0" smtClean="0"/>
              <a:t>3</a:t>
            </a:r>
            <a:r>
              <a:rPr lang="en-US" sz="4000" b="1" i="1" dirty="0" smtClean="0"/>
              <a:t>x</a:t>
            </a:r>
            <a:r>
              <a:rPr lang="en-US" sz="4000" b="1" dirty="0" smtClean="0"/>
              <a:t> = 15</a:t>
            </a:r>
          </a:p>
          <a:p>
            <a:r>
              <a:rPr lang="en-US" sz="4000" b="1" dirty="0" smtClean="0"/>
              <a:t>3</a:t>
            </a:r>
            <a:r>
              <a:rPr lang="en-US" sz="4000" b="1" i="1" dirty="0" smtClean="0"/>
              <a:t>x</a:t>
            </a:r>
            <a:r>
              <a:rPr lang="en-US" sz="4000" b="1" dirty="0" smtClean="0"/>
              <a:t> = 21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199358" y="3546459"/>
            <a:ext cx="12768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5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7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8233" y="5684094"/>
            <a:ext cx="6603455" cy="879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3374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03" y="226511"/>
            <a:ext cx="9784080" cy="1508760"/>
          </a:xfrm>
        </p:spPr>
        <p:txBody>
          <a:bodyPr>
            <a:normAutofit/>
          </a:bodyPr>
          <a:lstStyle/>
          <a:p>
            <a:r>
              <a:rPr lang="en-US" sz="6000" u="sng" dirty="0" smtClean="0"/>
              <a:t>CHECK YOUR PROGRESS</a:t>
            </a:r>
            <a:endParaRPr lang="en-US" sz="6000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460" y="2091382"/>
            <a:ext cx="10222771" cy="24717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86248" y="4561158"/>
            <a:ext cx="327865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r>
              <a:rPr lang="en-US" sz="2800" b="1" i="1" dirty="0" smtClean="0"/>
              <a:t>x</a:t>
            </a:r>
            <a:r>
              <a:rPr lang="en-US" sz="2800" b="1" dirty="0" smtClean="0"/>
              <a:t> – 1= 1</a:t>
            </a:r>
          </a:p>
          <a:p>
            <a:endParaRPr lang="en-US" sz="2800" b="1" dirty="0"/>
          </a:p>
          <a:p>
            <a:r>
              <a:rPr lang="en-US" sz="2800" b="1" dirty="0" smtClean="0"/>
              <a:t>2</a:t>
            </a:r>
            <a:r>
              <a:rPr lang="en-US" sz="2800" b="1" i="1" dirty="0" smtClean="0"/>
              <a:t>x</a:t>
            </a:r>
            <a:r>
              <a:rPr lang="en-US" sz="2800" b="1" dirty="0" smtClean="0"/>
              <a:t> – 1 = 3</a:t>
            </a:r>
          </a:p>
          <a:p>
            <a:endParaRPr lang="en-US" sz="2800" b="1" dirty="0"/>
          </a:p>
          <a:p>
            <a:r>
              <a:rPr lang="en-US" sz="2800" b="1" dirty="0" smtClean="0"/>
              <a:t>2</a:t>
            </a:r>
            <a:r>
              <a:rPr lang="en-US" sz="2800" b="1" i="1" dirty="0" smtClean="0"/>
              <a:t>x</a:t>
            </a:r>
            <a:r>
              <a:rPr lang="en-US" sz="2800" b="1" dirty="0" smtClean="0"/>
              <a:t> – 1 = 5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05232" y="2813443"/>
            <a:ext cx="4118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3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67383" y="4561157"/>
            <a:ext cx="327865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3</a:t>
            </a:r>
            <a:r>
              <a:rPr lang="en-US" sz="2800" b="1" i="1" dirty="0" smtClean="0"/>
              <a:t>x</a:t>
            </a:r>
            <a:r>
              <a:rPr lang="en-US" sz="2800" b="1" dirty="0" smtClean="0"/>
              <a:t> </a:t>
            </a:r>
            <a:r>
              <a:rPr lang="en-US" sz="2800" b="1" dirty="0"/>
              <a:t>+</a:t>
            </a:r>
            <a:r>
              <a:rPr lang="en-US" sz="2800" b="1" dirty="0" smtClean="0"/>
              <a:t> </a:t>
            </a:r>
            <a:r>
              <a:rPr lang="en-US" sz="2800" b="1" dirty="0"/>
              <a:t>2</a:t>
            </a:r>
            <a:r>
              <a:rPr lang="en-US" sz="2800" b="1" dirty="0" smtClean="0"/>
              <a:t>= 17</a:t>
            </a:r>
          </a:p>
          <a:p>
            <a:endParaRPr lang="en-US" sz="2800" b="1" dirty="0"/>
          </a:p>
          <a:p>
            <a:r>
              <a:rPr lang="en-US" sz="2800" b="1" dirty="0"/>
              <a:t>3</a:t>
            </a:r>
            <a:r>
              <a:rPr lang="en-US" sz="2800" b="1" i="1" dirty="0" smtClean="0"/>
              <a:t>x</a:t>
            </a:r>
            <a:r>
              <a:rPr lang="en-US" sz="2800" b="1" dirty="0" smtClean="0"/>
              <a:t> </a:t>
            </a:r>
            <a:r>
              <a:rPr lang="en-US" sz="2800" b="1" dirty="0"/>
              <a:t>+</a:t>
            </a:r>
            <a:r>
              <a:rPr lang="en-US" sz="2800" b="1" dirty="0" smtClean="0"/>
              <a:t> </a:t>
            </a:r>
            <a:r>
              <a:rPr lang="en-US" sz="2800" b="1" dirty="0"/>
              <a:t>2</a:t>
            </a:r>
            <a:r>
              <a:rPr lang="en-US" sz="2800" b="1" dirty="0" smtClean="0"/>
              <a:t> = 20</a:t>
            </a:r>
          </a:p>
          <a:p>
            <a:endParaRPr lang="en-US" sz="2800" b="1" dirty="0"/>
          </a:p>
          <a:p>
            <a:r>
              <a:rPr lang="en-US" sz="2800" b="1" dirty="0" smtClean="0"/>
              <a:t>3</a:t>
            </a:r>
            <a:r>
              <a:rPr lang="en-US" sz="2800" b="1" i="1" dirty="0" smtClean="0"/>
              <a:t>x</a:t>
            </a:r>
            <a:r>
              <a:rPr lang="en-US" sz="2800" b="1" dirty="0" smtClean="0"/>
              <a:t> </a:t>
            </a:r>
            <a:r>
              <a:rPr lang="en-US" sz="2800" b="1" dirty="0"/>
              <a:t>+</a:t>
            </a:r>
            <a:r>
              <a:rPr lang="en-US" sz="2800" b="1" dirty="0" smtClean="0"/>
              <a:t> </a:t>
            </a:r>
            <a:r>
              <a:rPr lang="en-US" sz="2800" b="1" dirty="0"/>
              <a:t>2</a:t>
            </a:r>
            <a:r>
              <a:rPr lang="en-US" sz="2800" b="1" dirty="0" smtClean="0"/>
              <a:t> = 29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269891" y="2567221"/>
            <a:ext cx="4118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</a:rPr>
              <a:t>5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6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9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55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616" y="218273"/>
            <a:ext cx="9784080" cy="1508760"/>
          </a:xfrm>
        </p:spPr>
        <p:txBody>
          <a:bodyPr>
            <a:normAutofit/>
          </a:bodyPr>
          <a:lstStyle/>
          <a:p>
            <a:r>
              <a:rPr lang="en-US" sz="6000" u="sng" dirty="0" smtClean="0"/>
              <a:t>BRAIN BREAK</a:t>
            </a:r>
            <a:endParaRPr lang="en-US" sz="6000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084" y="2365580"/>
            <a:ext cx="4786185" cy="382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92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2" y="242987"/>
            <a:ext cx="9784080" cy="1508760"/>
          </a:xfrm>
        </p:spPr>
        <p:txBody>
          <a:bodyPr>
            <a:normAutofit/>
          </a:bodyPr>
          <a:lstStyle/>
          <a:p>
            <a:r>
              <a:rPr lang="en-US" sz="6000" u="sng" dirty="0" smtClean="0"/>
              <a:t>EXIT SLIP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92" y="2011681"/>
            <a:ext cx="9784080" cy="420624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Page 425 #2, 4, 6, 8</a:t>
            </a:r>
          </a:p>
          <a:p>
            <a:r>
              <a:rPr lang="en-US" sz="4800" dirty="0" smtClean="0"/>
              <a:t>Turn into the bin when finished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39092" y="4114801"/>
            <a:ext cx="114341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HOMEWORK REMINDER: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/>
              <a:t>WB pages 115-116 ODDS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/>
              <a:t>WB pages 117-118 ODDS</a:t>
            </a:r>
          </a:p>
          <a:p>
            <a:r>
              <a:rPr lang="en-US" sz="4000" dirty="0" smtClean="0"/>
              <a:t>due Friday (white) or </a:t>
            </a:r>
            <a:r>
              <a:rPr lang="en-US" sz="4000" dirty="0" smtClean="0">
                <a:solidFill>
                  <a:srgbClr val="66FF33"/>
                </a:solidFill>
              </a:rPr>
              <a:t>Monday (green)</a:t>
            </a:r>
          </a:p>
        </p:txBody>
      </p:sp>
    </p:spTree>
    <p:extLst>
      <p:ext uri="{BB962C8B-B14F-4D97-AF65-F5344CB8AC3E}">
        <p14:creationId xmlns:p14="http://schemas.microsoft.com/office/powerpoint/2010/main" val="41025098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50818"/>
            <a:ext cx="12200238" cy="173934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5200" dirty="0" smtClean="0">
                <a:latin typeface="Century Schoolbook" panose="02040604050505020304" pitchFamily="18" charset="0"/>
              </a:rPr>
              <a:t/>
            </a:r>
            <a:br>
              <a:rPr lang="en-US" sz="5200" dirty="0" smtClean="0">
                <a:latin typeface="Century Schoolbook" panose="02040604050505020304" pitchFamily="18" charset="0"/>
              </a:rPr>
            </a:br>
            <a:r>
              <a:rPr lang="en-US" sz="5200" dirty="0" smtClean="0">
                <a:latin typeface="Century Schoolbook" panose="02040604050505020304" pitchFamily="18" charset="0"/>
              </a:rPr>
              <a:t>Graphs and Function Tables</a:t>
            </a:r>
            <a:endParaRPr lang="en-US" sz="5200" dirty="0">
              <a:latin typeface="Century Schoolbook" panose="020406040505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54442" y="519821"/>
            <a:ext cx="10083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Bookman Old Style" panose="02050604050505020204" pitchFamily="18" charset="0"/>
              </a:rPr>
              <a:t>8-1A</a:t>
            </a:r>
            <a:r>
              <a:rPr lang="en-US" sz="7200" dirty="0" smtClean="0">
                <a:latin typeface="Century Schoolbook" panose="02040604050505020304" pitchFamily="18" charset="0"/>
              </a:rPr>
              <a:t> and 8-1C: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2199503" y="4901514"/>
            <a:ext cx="8295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Grade Advanced/Pre-IB Mathematics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743413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3191435" y="228600"/>
            <a:ext cx="4421188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rgbClr val="4472C4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JasmineUPC" panose="02020603050405020304" pitchFamily="18" charset="-34"/>
              </a:rPr>
              <a:t>Learning Goal 603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9976" y="-393378"/>
            <a:ext cx="11806517" cy="6901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ook Antiqua" panose="02040602050305030304" pitchFamily="18" charset="0"/>
              <a:cs typeface="JasmineUPC" panose="02020603050405020304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anose="02040602050305030304" pitchFamily="18" charset="0"/>
                <a:cs typeface="JasmineUPC" panose="02020603050405020304" pitchFamily="18" charset="-34"/>
              </a:rPr>
              <a:t>Represent and analyze quantitative relationships between dependent and independent variables.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200" b="1" dirty="0">
              <a:solidFill>
                <a:srgbClr val="FF0000"/>
              </a:solidFill>
              <a:latin typeface="Book Antiqua" panose="02040602050305030304" pitchFamily="18" charset="0"/>
              <a:cs typeface="JasmineUPC" panose="02020603050405020304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cs typeface="JasmineUPC" panose="02020603050405020304" pitchFamily="18" charset="-34"/>
              </a:rPr>
              <a:t>Learning Objectives: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JasmineUPC" panose="02020603050405020304" pitchFamily="18" charset="-34"/>
              </a:rPr>
              <a:t>I can use variables to solve real world problems.</a:t>
            </a:r>
            <a:endParaRPr kumimoji="0" lang="en-US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JasmineUPC" panose="02020603050405020304" pitchFamily="18" charset="-34"/>
              </a:rPr>
              <a:t>I can use graphs, tables, and equations to analyze the</a:t>
            </a:r>
            <a:r>
              <a:rPr kumimoji="0" lang="en-US" alt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JasmineUPC" panose="02020603050405020304" pitchFamily="18" charset="-34"/>
              </a:rPr>
              <a:t>       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JasmineUPC" panose="02020603050405020304" pitchFamily="18" charset="-34"/>
              </a:rPr>
              <a:t>   relationship between dependent and independent variables.</a:t>
            </a:r>
            <a:endParaRPr kumimoji="0" lang="en-US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JasmineUPC" panose="02020603050405020304" pitchFamily="18" charset="-34"/>
              </a:rPr>
              <a:t>I can write an equation to express the dependent variable in terms of the independent variable.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4017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9869" y="186719"/>
            <a:ext cx="12122131" cy="6447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6000" b="1" u="sng" dirty="0" smtClean="0">
                <a:solidFill>
                  <a:srgbClr val="FF0000"/>
                </a:solidFill>
              </a:rPr>
              <a:t>Today I am </a:t>
            </a:r>
            <a:r>
              <a:rPr lang="en-US" sz="4800" dirty="0" smtClean="0">
                <a:solidFill>
                  <a:schemeClr val="bg1"/>
                </a:solidFill>
              </a:rPr>
              <a:t>working with the coordinate plane and using one and two step equations.</a:t>
            </a:r>
          </a:p>
          <a:p>
            <a:pPr marL="0" indent="0">
              <a:lnSpc>
                <a:spcPct val="100000"/>
              </a:lnSpc>
              <a:buFont typeface="Wingdings" pitchFamily="2" charset="2"/>
              <a:buNone/>
            </a:pPr>
            <a:r>
              <a:rPr lang="en-US" sz="6000" b="1" u="sng" dirty="0" smtClean="0">
                <a:solidFill>
                  <a:srgbClr val="FFFF00"/>
                </a:solidFill>
              </a:rPr>
              <a:t>So that I can</a:t>
            </a:r>
            <a:r>
              <a:rPr lang="en-US" sz="6000" b="1" dirty="0" smtClean="0">
                <a:solidFill>
                  <a:srgbClr val="FFFF00"/>
                </a:solidFill>
              </a:rPr>
              <a:t> </a:t>
            </a:r>
            <a:r>
              <a:rPr lang="en-US" sz="4800" dirty="0" smtClean="0"/>
              <a:t>graph ordered pairs and complete function tables.</a:t>
            </a:r>
          </a:p>
          <a:p>
            <a:pPr marL="0" indent="0">
              <a:lnSpc>
                <a:spcPct val="100000"/>
              </a:lnSpc>
              <a:buFont typeface="Wingdings" pitchFamily="2" charset="2"/>
              <a:buNone/>
            </a:pPr>
            <a:r>
              <a:rPr lang="en-US" sz="6000" b="1" u="sng" dirty="0" smtClean="0">
                <a:solidFill>
                  <a:srgbClr val="66FF33"/>
                </a:solidFill>
              </a:rPr>
              <a:t>I’ll know I got it if I can</a:t>
            </a:r>
            <a:r>
              <a:rPr lang="en-US" sz="6000" b="1" dirty="0" smtClean="0">
                <a:solidFill>
                  <a:srgbClr val="66FF33"/>
                </a:solidFill>
              </a:rPr>
              <a:t> </a:t>
            </a:r>
            <a:r>
              <a:rPr lang="en-US" sz="4800" dirty="0" smtClean="0"/>
              <a:t>complete this function table and graph the </a:t>
            </a:r>
          </a:p>
          <a:p>
            <a:pPr marL="0" indent="0">
              <a:buFont typeface="Wingdings" pitchFamily="2" charset="2"/>
              <a:buNone/>
            </a:pPr>
            <a:r>
              <a:rPr lang="en-US" sz="4800" dirty="0" smtClean="0"/>
              <a:t>ordered pairs.</a:t>
            </a:r>
            <a:endParaRPr lang="en-US" sz="4800" dirty="0"/>
          </a:p>
          <a:p>
            <a:pPr marL="0" indent="0">
              <a:buFont typeface="Wingdings" pitchFamily="2" charset="2"/>
              <a:buNone/>
            </a:pPr>
            <a:endParaRPr lang="en-US" dirty="0" smtClean="0"/>
          </a:p>
          <a:p>
            <a:pPr marL="0" indent="0"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8308" y="4631464"/>
            <a:ext cx="3657880" cy="200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648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520" y="292414"/>
            <a:ext cx="11401167" cy="1508760"/>
          </a:xfrm>
        </p:spPr>
        <p:txBody>
          <a:bodyPr>
            <a:noAutofit/>
          </a:bodyPr>
          <a:lstStyle/>
          <a:p>
            <a:r>
              <a:rPr lang="en-US" sz="6000" u="sng" dirty="0" smtClean="0"/>
              <a:t>What is a coordinate plane?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275" y="1944128"/>
            <a:ext cx="11631827" cy="599715"/>
          </a:xfrm>
        </p:spPr>
        <p:txBody>
          <a:bodyPr>
            <a:noAutofit/>
          </a:bodyPr>
          <a:lstStyle/>
          <a:p>
            <a:r>
              <a:rPr lang="en-US" sz="4400" dirty="0" smtClean="0"/>
              <a:t>Formed when two number lines intersect at their zero points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21" y="3443929"/>
            <a:ext cx="4383302" cy="31277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3892" y="2949103"/>
            <a:ext cx="6969210" cy="127635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837038" y="4886213"/>
            <a:ext cx="148281" cy="15573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706824" y="4852087"/>
            <a:ext cx="1758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(</a:t>
            </a:r>
            <a:r>
              <a:rPr lang="en-US" sz="4800" b="1" dirty="0" smtClean="0">
                <a:solidFill>
                  <a:srgbClr val="FFFF00"/>
                </a:solidFill>
              </a:rPr>
              <a:t>4</a:t>
            </a:r>
            <a:r>
              <a:rPr lang="en-US" sz="4800" dirty="0" smtClean="0"/>
              <a:t> , </a:t>
            </a:r>
            <a:r>
              <a:rPr lang="en-US" sz="4800" b="1" dirty="0" smtClean="0">
                <a:solidFill>
                  <a:srgbClr val="66FF33"/>
                </a:solidFill>
              </a:rPr>
              <a:t>3</a:t>
            </a:r>
            <a:r>
              <a:rPr lang="en-US" sz="4800" dirty="0" smtClean="0"/>
              <a:t>)</a:t>
            </a:r>
            <a:endParaRPr lang="en-US" sz="4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619723">
            <a:off x="4970666" y="5376243"/>
            <a:ext cx="2731603" cy="7815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700173">
            <a:off x="9289407" y="5311701"/>
            <a:ext cx="2780061" cy="74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5823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88" y="275938"/>
            <a:ext cx="10989081" cy="1508760"/>
          </a:xfrm>
        </p:spPr>
        <p:txBody>
          <a:bodyPr>
            <a:normAutofit fontScale="90000"/>
          </a:bodyPr>
          <a:lstStyle/>
          <a:p>
            <a:r>
              <a:rPr lang="en-US" sz="6000" u="sng" dirty="0" smtClean="0"/>
              <a:t>Other FORMS OF ORDERED PAIRS</a:t>
            </a:r>
            <a:endParaRPr lang="en-US" sz="6000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518" y="2304663"/>
            <a:ext cx="3143838" cy="3207737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5417" y="2304663"/>
            <a:ext cx="2763924" cy="4139145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1402" y="2304663"/>
            <a:ext cx="3129807" cy="3777775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16247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41" y="275938"/>
            <a:ext cx="11203264" cy="1508760"/>
          </a:xfrm>
        </p:spPr>
        <p:txBody>
          <a:bodyPr>
            <a:normAutofit fontScale="90000"/>
          </a:bodyPr>
          <a:lstStyle/>
          <a:p>
            <a:r>
              <a:rPr lang="en-US" sz="6000" u="sng" dirty="0" smtClean="0"/>
              <a:t>EXAMPLE</a:t>
            </a:r>
            <a:r>
              <a:rPr lang="en-US" sz="6000" dirty="0" smtClean="0"/>
              <a:t>: Graph the Point </a:t>
            </a:r>
            <a:r>
              <a:rPr lang="en-US" sz="6000" i="1" dirty="0" smtClean="0"/>
              <a:t>m</a:t>
            </a:r>
            <a:r>
              <a:rPr lang="en-US" sz="6000" dirty="0" smtClean="0"/>
              <a:t>(5,6)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74" y="1948846"/>
            <a:ext cx="4563568" cy="81389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Start at the origin</a:t>
            </a:r>
            <a:endParaRPr lang="en-US" sz="4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8474" y="2859236"/>
            <a:ext cx="7758303" cy="8138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/>
              <a:t>Move 5 units to the right on the </a:t>
            </a:r>
            <a:r>
              <a:rPr lang="en-US" sz="4400" i="1" dirty="0" smtClean="0"/>
              <a:t>x</a:t>
            </a:r>
            <a:r>
              <a:rPr lang="en-US" sz="4400" dirty="0" smtClean="0"/>
              <a:t>-axis</a:t>
            </a:r>
            <a:endParaRPr lang="en-US" sz="4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8474" y="4356399"/>
            <a:ext cx="7685709" cy="8138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/>
              <a:t>Then move up 6 units to locate the point</a:t>
            </a:r>
            <a:endParaRPr lang="en-US" sz="4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5266" y="5853562"/>
            <a:ext cx="9784080" cy="813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/>
              <a:t>Draw a dot and label the dot </a:t>
            </a:r>
            <a:r>
              <a:rPr lang="en-US" sz="4400" i="1" dirty="0" smtClean="0"/>
              <a:t>M</a:t>
            </a:r>
            <a:endParaRPr lang="en-US" sz="4400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0433" y="2055568"/>
            <a:ext cx="3197826" cy="322689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34183" y="5282465"/>
            <a:ext cx="43578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</a:t>
            </a:r>
            <a:r>
              <a:rPr lang="en-US" sz="2800" dirty="0" smtClean="0"/>
              <a:t>      Check your progress:</a:t>
            </a:r>
          </a:p>
          <a:p>
            <a:endParaRPr lang="en-US" sz="2800" dirty="0"/>
          </a:p>
          <a:p>
            <a:r>
              <a:rPr lang="en-US" sz="2800" dirty="0" smtClean="0"/>
              <a:t>1. </a:t>
            </a:r>
            <a:r>
              <a:rPr lang="en-US" sz="2800" i="1" dirty="0" smtClean="0"/>
              <a:t>X</a:t>
            </a:r>
            <a:r>
              <a:rPr lang="en-US" sz="2800" dirty="0" smtClean="0"/>
              <a:t>(6,0)   2. </a:t>
            </a:r>
            <a:r>
              <a:rPr lang="en-US" sz="2800" i="1" dirty="0" smtClean="0"/>
              <a:t>Y</a:t>
            </a:r>
            <a:r>
              <a:rPr lang="en-US" sz="2800" dirty="0" smtClean="0"/>
              <a:t>(2,5)	   3. </a:t>
            </a:r>
            <a:r>
              <a:rPr lang="en-US" sz="2800" i="1" dirty="0" smtClean="0"/>
              <a:t>Z</a:t>
            </a:r>
            <a:r>
              <a:rPr lang="en-US" sz="2800" dirty="0" smtClean="0"/>
              <a:t>(3,6)</a:t>
            </a:r>
            <a:endParaRPr lang="en-US" sz="2800" dirty="0"/>
          </a:p>
        </p:txBody>
      </p:sp>
      <p:sp>
        <p:nvSpPr>
          <p:cNvPr id="10" name="Oval 9"/>
          <p:cNvSpPr/>
          <p:nvPr/>
        </p:nvSpPr>
        <p:spPr>
          <a:xfrm>
            <a:off x="9462783" y="2828008"/>
            <a:ext cx="201335" cy="1920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898699" y="4647063"/>
            <a:ext cx="201335" cy="1920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811756" y="2488233"/>
            <a:ext cx="201335" cy="1920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160778" y="2869017"/>
            <a:ext cx="302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Y</a:t>
            </a:r>
            <a:endParaRPr lang="en-US" sz="2400" b="1" i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564436" y="2164039"/>
            <a:ext cx="302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640039" y="4356399"/>
            <a:ext cx="302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7" name="Explosion 2 16"/>
          <p:cNvSpPr/>
          <p:nvPr/>
        </p:nvSpPr>
        <p:spPr>
          <a:xfrm rot="945942">
            <a:off x="4562312" y="1214120"/>
            <a:ext cx="3897852" cy="2031033"/>
          </a:xfrm>
          <a:prstGeom prst="irregularSeal2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 rot="257951">
            <a:off x="5136055" y="1739724"/>
            <a:ext cx="24906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“You must walk in an elevator before you can go up!”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739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 animBg="1"/>
      <p:bldP spid="11" grpId="0" animBg="1"/>
      <p:bldP spid="12" grpId="0" animBg="1"/>
      <p:bldP spid="13" grpId="0"/>
      <p:bldP spid="15" grpId="0"/>
      <p:bldP spid="16" grpId="0"/>
      <p:bldP spid="17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68" y="275938"/>
            <a:ext cx="9784080" cy="1508760"/>
          </a:xfrm>
        </p:spPr>
        <p:txBody>
          <a:bodyPr>
            <a:normAutofit/>
          </a:bodyPr>
          <a:lstStyle/>
          <a:p>
            <a:r>
              <a:rPr lang="en-US" sz="6000" u="sng" dirty="0" smtClean="0"/>
              <a:t>EXAMPLE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72" y="5258361"/>
            <a:ext cx="6450032" cy="1167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d.	(0,0), (1,5), (2,10), (3,15)</a:t>
            </a:r>
            <a:endParaRPr lang="en-US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75" y="2142868"/>
            <a:ext cx="7800363" cy="2742170"/>
          </a:xfrm>
          <a:prstGeom prst="rect">
            <a:avLst/>
          </a:prstGeom>
        </p:spPr>
      </p:pic>
      <p:pic>
        <p:nvPicPr>
          <p:cNvPr id="1026" name="Picture 2" descr="http://accelerateu.org/resourceguides/Math/m8_3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705" y="2142868"/>
            <a:ext cx="3810000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2572" y="6071802"/>
            <a:ext cx="12109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e. 	The points, when connected, form a straight line.</a:t>
            </a:r>
            <a:endParaRPr lang="en-US" sz="4000" dirty="0"/>
          </a:p>
        </p:txBody>
      </p:sp>
      <p:sp>
        <p:nvSpPr>
          <p:cNvPr id="7" name="Oval 6"/>
          <p:cNvSpPr/>
          <p:nvPr/>
        </p:nvSpPr>
        <p:spPr>
          <a:xfrm>
            <a:off x="8410832" y="5667632"/>
            <a:ext cx="116463" cy="12612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620896" y="4584357"/>
            <a:ext cx="116463" cy="12612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835081" y="3542271"/>
            <a:ext cx="135924" cy="1407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049264" y="2500183"/>
            <a:ext cx="116463" cy="12612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951" y="251224"/>
            <a:ext cx="9784080" cy="1508760"/>
          </a:xfrm>
        </p:spPr>
        <p:txBody>
          <a:bodyPr>
            <a:normAutofit/>
          </a:bodyPr>
          <a:lstStyle/>
          <a:p>
            <a:r>
              <a:rPr lang="en-US" sz="6000" u="sng" dirty="0" smtClean="0"/>
              <a:t>FUNCTION TABLES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950" y="2019918"/>
            <a:ext cx="11919957" cy="122579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</a:t>
            </a:r>
            <a:r>
              <a:rPr lang="en-US" sz="4000" b="1" dirty="0" smtClean="0">
                <a:solidFill>
                  <a:srgbClr val="FFFF00"/>
                </a:solidFill>
              </a:rPr>
              <a:t>function</a:t>
            </a:r>
            <a:r>
              <a:rPr lang="en-US" sz="4000" b="1" dirty="0" smtClean="0"/>
              <a:t> </a:t>
            </a:r>
            <a:r>
              <a:rPr lang="en-US" sz="4000" dirty="0" smtClean="0"/>
              <a:t>is a relation that assigns exactly one output value to one input value.</a:t>
            </a:r>
            <a:endParaRPr lang="en-US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029" y="3505642"/>
            <a:ext cx="9103945" cy="2928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99860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593</TotalTime>
  <Words>362</Words>
  <Application>Microsoft Office PowerPoint</Application>
  <PresentationFormat>Custom</PresentationFormat>
  <Paragraphs>106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Banded</vt:lpstr>
      <vt:lpstr>BellworK</vt:lpstr>
      <vt:lpstr> Graphs and Function Tables</vt:lpstr>
      <vt:lpstr>PowerPoint Presentation</vt:lpstr>
      <vt:lpstr>PowerPoint Presentation</vt:lpstr>
      <vt:lpstr>What is a coordinate plane?</vt:lpstr>
      <vt:lpstr>Other FORMS OF ORDERED PAIRS</vt:lpstr>
      <vt:lpstr>EXAMPLE: Graph the Point m(5,6)</vt:lpstr>
      <vt:lpstr>EXAMPLE</vt:lpstr>
      <vt:lpstr>FUNCTION TABLES</vt:lpstr>
      <vt:lpstr>IMAGINE a FUNCTION MACHINE</vt:lpstr>
      <vt:lpstr>CHECK YOUR PROGRESS</vt:lpstr>
      <vt:lpstr>Think, Pair, Share</vt:lpstr>
      <vt:lpstr>CHECK YOUR PROGRESS</vt:lpstr>
      <vt:lpstr>BRAIN BREAK</vt:lpstr>
      <vt:lpstr>EXIT SLIP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Graphs and Function Tables</dc:title>
  <dc:creator>Matt Horn</dc:creator>
  <cp:lastModifiedBy>Samantha</cp:lastModifiedBy>
  <cp:revision>43</cp:revision>
  <dcterms:created xsi:type="dcterms:W3CDTF">2015-02-22T18:27:05Z</dcterms:created>
  <dcterms:modified xsi:type="dcterms:W3CDTF">2015-02-23T22:14:02Z</dcterms:modified>
</cp:coreProperties>
</file>