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3679617-7755-4422-9C58-9174838DE27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955F547-5EA5-4701-8D83-884160E575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019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 err="1" smtClean="0"/>
              <a:t>Bellwork</a:t>
            </a:r>
            <a:r>
              <a:rPr lang="en-US" sz="8000" u="sng" dirty="0" smtClean="0"/>
              <a:t> </a:t>
            </a:r>
            <a:br>
              <a:rPr lang="en-US" sz="8000" u="sng" dirty="0" smtClean="0"/>
            </a:br>
            <a:r>
              <a:rPr lang="en-US" sz="2700" u="sng" dirty="0" smtClean="0"/>
              <a:t>(in your spiral)</a:t>
            </a:r>
            <a:endParaRPr lang="en-US" sz="27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839200" cy="25146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chemeClr val="tx1"/>
                </a:solidFill>
              </a:rPr>
              <a:t>Isaiah is buying jelly beans for a party. He can buy them in bulk for $3 per pound and $2 for </a:t>
            </a:r>
            <a:r>
              <a:rPr lang="en-US" sz="3400">
                <a:solidFill>
                  <a:schemeClr val="tx1"/>
                </a:solidFill>
              </a:rPr>
              <a:t>a </a:t>
            </a:r>
            <a:r>
              <a:rPr lang="en-US" sz="3400" smtClean="0">
                <a:solidFill>
                  <a:schemeClr val="tx1"/>
                </a:solidFill>
              </a:rPr>
              <a:t>big candy </a:t>
            </a:r>
            <a:r>
              <a:rPr lang="en-US" sz="3400" dirty="0">
                <a:solidFill>
                  <a:schemeClr val="tx1"/>
                </a:solidFill>
              </a:rPr>
              <a:t>dish. The function rule, 3</a:t>
            </a:r>
            <a:r>
              <a:rPr lang="en-US" sz="3400" i="1" dirty="0">
                <a:solidFill>
                  <a:schemeClr val="tx1"/>
                </a:solidFill>
              </a:rPr>
              <a:t>x</a:t>
            </a:r>
            <a:r>
              <a:rPr lang="en-US" sz="3400" dirty="0">
                <a:solidFill>
                  <a:schemeClr val="tx1"/>
                </a:solidFill>
              </a:rPr>
              <a:t> + 2 where </a:t>
            </a:r>
            <a:r>
              <a:rPr lang="en-US" sz="3400" i="1" dirty="0">
                <a:solidFill>
                  <a:schemeClr val="tx1"/>
                </a:solidFill>
              </a:rPr>
              <a:t>x </a:t>
            </a:r>
            <a:r>
              <a:rPr lang="en-US" sz="3400" dirty="0">
                <a:solidFill>
                  <a:schemeClr val="tx1"/>
                </a:solidFill>
              </a:rPr>
              <a:t>is the number of pounds, can be used to find the total cost. Make a table of values that shows the total cost of buying 2, 3, or 4 pounds of jelly beans. Then graph the function on a coordinate plane. </a:t>
            </a:r>
          </a:p>
        </p:txBody>
      </p:sp>
    </p:spTree>
    <p:extLst>
      <p:ext uri="{BB962C8B-B14F-4D97-AF65-F5344CB8AC3E}">
        <p14:creationId xmlns:p14="http://schemas.microsoft.com/office/powerpoint/2010/main" val="42251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Check your progress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8441989" cy="339634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543800" y="2438400"/>
            <a:ext cx="91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57800" y="3048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i="1" dirty="0" smtClean="0">
                <a:solidFill>
                  <a:srgbClr val="FF0000"/>
                </a:solidFill>
              </a:rPr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3</a:t>
            </a:r>
            <a:r>
              <a:rPr lang="en-US" sz="2800" i="1" dirty="0" smtClean="0">
                <a:solidFill>
                  <a:srgbClr val="FF0000"/>
                </a:solidFill>
              </a:rPr>
              <a:t> 		</a:t>
            </a:r>
            <a:r>
              <a:rPr lang="en-US" sz="2800" dirty="0" smtClean="0">
                <a:solidFill>
                  <a:srgbClr val="FF0000"/>
                </a:solidFill>
              </a:rPr>
              <a:t>8 – 3 = </a:t>
            </a:r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180819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r>
              <a:rPr lang="en-US" sz="2800" i="1" dirty="0" smtClean="0">
                <a:solidFill>
                  <a:srgbClr val="FF0000"/>
                </a:solidFill>
              </a:rPr>
              <a:t>n		</a:t>
            </a:r>
            <a:r>
              <a:rPr lang="en-US" sz="2800" dirty="0" smtClean="0">
                <a:solidFill>
                  <a:srgbClr val="FF0000"/>
                </a:solidFill>
              </a:rPr>
              <a:t>6(8) = </a:t>
            </a:r>
            <a:r>
              <a:rPr lang="en-US" sz="2800" b="1" dirty="0" smtClean="0">
                <a:solidFill>
                  <a:srgbClr val="FF0000"/>
                </a:solidFill>
              </a:rPr>
              <a:t>48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0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Example 3</a:t>
            </a:r>
            <a:br>
              <a:rPr lang="en-US" sz="6000" dirty="0" smtClean="0"/>
            </a:br>
            <a:r>
              <a:rPr lang="en-US" sz="6000" dirty="0" smtClean="0"/>
              <a:t>let’s challenge things!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09800"/>
            <a:ext cx="3076575" cy="28568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216331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a rule for this function table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24200" y="2971800"/>
            <a:ext cx="12192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9857" y="363821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the values 5, 7, 9, … increase by 2, so the rule must include 2</a:t>
            </a:r>
            <a:r>
              <a:rPr lang="en-US" sz="2400" i="1" dirty="0" smtClean="0"/>
              <a:t>x</a:t>
            </a:r>
            <a:r>
              <a:rPr lang="en-US" sz="2400" dirty="0" smtClean="0"/>
              <a:t>. What component of the rule are we missing?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21222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rule is 2</a:t>
            </a:r>
            <a:r>
              <a:rPr lang="en-US" sz="3600" i="1" dirty="0" smtClean="0"/>
              <a:t>x </a:t>
            </a:r>
            <a:r>
              <a:rPr lang="en-US" sz="3600" i="1" dirty="0" smtClean="0">
                <a:solidFill>
                  <a:srgbClr val="FFFF00"/>
                </a:solidFill>
              </a:rPr>
              <a:t>+ </a:t>
            </a:r>
            <a:r>
              <a:rPr lang="en-US" sz="3600" dirty="0" smtClean="0">
                <a:solidFill>
                  <a:srgbClr val="FFFF00"/>
                </a:solidFill>
              </a:rPr>
              <a:t>3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3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TRY THIS ONE!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3195638" cy="2958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2895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rule is 5</a:t>
            </a:r>
            <a:r>
              <a:rPr lang="en-US" sz="3600" i="1" dirty="0" smtClean="0"/>
              <a:t>x </a:t>
            </a:r>
            <a:r>
              <a:rPr lang="en-US" sz="3600" dirty="0" smtClean="0"/>
              <a:t>– 1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347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BRAIN BREAK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24000"/>
            <a:ext cx="3549382" cy="399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76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56469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Writing function equations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" y="1905000"/>
            <a:ext cx="9109166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Review:  What symbol must an equation have?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72988" y="27432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=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4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0"/>
            <a:ext cx="7000875" cy="505777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58380" y="304800"/>
            <a:ext cx="4343400" cy="11430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How was this example similar to what we learned earlier in the period?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376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673011" cy="1295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600200" y="2209800"/>
            <a:ext cx="1219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0631" y="2971800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dirty="0" smtClean="0"/>
              <a:t>The output (</a:t>
            </a:r>
            <a:r>
              <a:rPr lang="en-US" sz="3600" i="1" dirty="0" smtClean="0"/>
              <a:t>y</a:t>
            </a:r>
            <a:r>
              <a:rPr lang="en-US" sz="3600" dirty="0" smtClean="0"/>
              <a:t>) is 9 times the input (</a:t>
            </a:r>
            <a:r>
              <a:rPr lang="en-US" sz="3600" i="1" dirty="0" smtClean="0"/>
              <a:t>x</a:t>
            </a:r>
            <a:r>
              <a:rPr lang="en-US" sz="3600" dirty="0" smtClean="0"/>
              <a:t>).</a:t>
            </a:r>
          </a:p>
          <a:p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81400" y="4267200"/>
            <a:ext cx="0" cy="5222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14800" y="4125962"/>
            <a:ext cx="0" cy="5222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03981" y="4125962"/>
            <a:ext cx="0" cy="5222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68977" y="4726126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So, 	           </a:t>
            </a:r>
            <a:r>
              <a:rPr lang="en-US" sz="3600" i="1" dirty="0"/>
              <a:t>y   </a:t>
            </a:r>
            <a:r>
              <a:rPr lang="en-US" sz="3600" dirty="0"/>
              <a:t>=   9</a:t>
            </a:r>
            <a:r>
              <a:rPr lang="en-US" sz="3600" i="1" dirty="0"/>
              <a:t>x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73039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CHECK YOUR PROGRESS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8121316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0631" y="2971800"/>
            <a:ext cx="7886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dirty="0" smtClean="0"/>
              <a:t>The output (</a:t>
            </a:r>
            <a:r>
              <a:rPr lang="en-US" sz="3600" i="1" dirty="0" smtClean="0"/>
              <a:t>y</a:t>
            </a:r>
            <a:r>
              <a:rPr lang="en-US" sz="3600" dirty="0" smtClean="0"/>
              <a:t>) is 16 times the input (</a:t>
            </a:r>
            <a:r>
              <a:rPr lang="en-US" sz="3600" i="1" dirty="0" smtClean="0"/>
              <a:t>x</a:t>
            </a:r>
            <a:r>
              <a:rPr lang="en-US" sz="3600" dirty="0" smtClean="0"/>
              <a:t>).</a:t>
            </a:r>
          </a:p>
          <a:p>
            <a:endParaRPr lang="en-US" sz="3600" dirty="0"/>
          </a:p>
          <a:p>
            <a:r>
              <a:rPr lang="en-US" sz="3600" dirty="0" smtClean="0"/>
              <a:t>So, 	           </a:t>
            </a:r>
            <a:r>
              <a:rPr lang="en-US" sz="3600" i="1" dirty="0" smtClean="0"/>
              <a:t>y   </a:t>
            </a:r>
            <a:r>
              <a:rPr lang="en-US" sz="3600" dirty="0" smtClean="0"/>
              <a:t>=   16</a:t>
            </a:r>
            <a:r>
              <a:rPr lang="en-US" sz="3600" i="1" dirty="0" smtClean="0"/>
              <a:t>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348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if the problem asks you to graph…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53680"/>
            <a:ext cx="7772400" cy="76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Example: 	Graph </a:t>
            </a:r>
            <a:r>
              <a:rPr lang="en-US" sz="4000" i="1" dirty="0" smtClean="0"/>
              <a:t>y </a:t>
            </a:r>
            <a:r>
              <a:rPr lang="en-US" sz="4000" dirty="0" smtClean="0"/>
              <a:t>= 2</a:t>
            </a:r>
            <a:r>
              <a:rPr lang="en-US" sz="4000" i="1" dirty="0" smtClean="0"/>
              <a:t>x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65563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	Make a function table of ordered pairs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7383" y="3264912"/>
            <a:ext cx="545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	Choose any three values for </a:t>
            </a:r>
            <a:r>
              <a:rPr lang="en-US" i="1" dirty="0" smtClean="0"/>
              <a:t>x</a:t>
            </a:r>
          </a:p>
          <a:p>
            <a:r>
              <a:rPr lang="en-US" i="1" dirty="0" smtClean="0"/>
              <a:t>	*Using 0, 1, and 2 </a:t>
            </a:r>
            <a:r>
              <a:rPr lang="en-US" i="1" u="sng" dirty="0" smtClean="0"/>
              <a:t>or</a:t>
            </a:r>
            <a:r>
              <a:rPr lang="en-US" i="1" dirty="0" smtClean="0"/>
              <a:t> 1, 2, and 3 are good choices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114144"/>
            <a:ext cx="545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	Graph each ordered pair and connect your	points to form a line.</a:t>
            </a:r>
            <a:endParaRPr lang="en-US" i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651722"/>
            <a:ext cx="1905000" cy="19476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237" y="4632028"/>
            <a:ext cx="2083526" cy="2109249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 rot="1528730">
            <a:off x="5571470" y="4680962"/>
            <a:ext cx="3487597" cy="2216447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774035">
            <a:off x="6093256" y="5431909"/>
            <a:ext cx="234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When the graph forms a line, you have a </a:t>
            </a:r>
            <a:r>
              <a:rPr lang="en-US" i="1" dirty="0" smtClean="0">
                <a:solidFill>
                  <a:schemeClr val="bg2"/>
                </a:solidFill>
              </a:rPr>
              <a:t>linear function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6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8" y="0"/>
            <a:ext cx="8991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Exit Slip: Rally Coach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84" y="1066801"/>
            <a:ext cx="7772400" cy="25145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Page 435 #1-6 on notebook paper</a:t>
            </a:r>
          </a:p>
          <a:p>
            <a:r>
              <a:rPr lang="en-US" sz="4000" dirty="0" smtClean="0"/>
              <a:t>Turn into the bin when finished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6478" y="2438400"/>
            <a:ext cx="8686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u="sng" dirty="0" smtClean="0"/>
              <a:t>homework</a:t>
            </a:r>
            <a:endParaRPr lang="en-US" sz="4800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6284" y="3405116"/>
            <a:ext cx="8915400" cy="2514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WB pages 119-120 odds</a:t>
            </a:r>
          </a:p>
          <a:p>
            <a:r>
              <a:rPr lang="en-US" sz="4000" dirty="0" smtClean="0"/>
              <a:t>WB pages 121-122 odds</a:t>
            </a:r>
          </a:p>
          <a:p>
            <a:pPr marL="68580" indent="0">
              <a:buNone/>
            </a:pPr>
            <a:r>
              <a:rPr lang="en-US" sz="4000" dirty="0" smtClean="0"/>
              <a:t>Due </a:t>
            </a:r>
            <a:r>
              <a:rPr lang="en-US" sz="4000" dirty="0" smtClean="0"/>
              <a:t>Thursday </a:t>
            </a:r>
            <a:r>
              <a:rPr lang="en-US" sz="4000" dirty="0" smtClean="0"/>
              <a:t>(white) or </a:t>
            </a:r>
            <a:r>
              <a:rPr lang="en-US" sz="4000" dirty="0" smtClean="0">
                <a:solidFill>
                  <a:srgbClr val="92D050"/>
                </a:solidFill>
              </a:rPr>
              <a:t>Friday </a:t>
            </a:r>
            <a:r>
              <a:rPr lang="en-US" sz="4000" dirty="0" smtClean="0">
                <a:solidFill>
                  <a:srgbClr val="92D050"/>
                </a:solidFill>
              </a:rPr>
              <a:t>(green)</a:t>
            </a:r>
          </a:p>
        </p:txBody>
      </p:sp>
    </p:spTree>
    <p:extLst>
      <p:ext uri="{BB962C8B-B14F-4D97-AF65-F5344CB8AC3E}">
        <p14:creationId xmlns:p14="http://schemas.microsoft.com/office/powerpoint/2010/main" val="1145218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u="sng" dirty="0" err="1" smtClean="0"/>
              <a:t>Bellwork</a:t>
            </a:r>
            <a:r>
              <a:rPr lang="en-US" sz="4800" u="sng" dirty="0" smtClean="0"/>
              <a:t> answers</a:t>
            </a:r>
            <a:endParaRPr lang="en-US" sz="4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422189"/>
              </p:ext>
            </p:extLst>
          </p:nvPr>
        </p:nvGraphicFramePr>
        <p:xfrm>
          <a:off x="685800" y="11430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Pounds of Jelly Beans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</a:rPr>
                        <a:t> + 2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 Cost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3(2)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3(3)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3(4)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accelerateu.org/resourceguides/Math/m8_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3572"/>
            <a:ext cx="3962400" cy="405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3276600" y="4495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15591" y="38862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44191" y="3200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3200400"/>
            <a:ext cx="1676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(2, 8)</a:t>
            </a:r>
          </a:p>
          <a:p>
            <a:r>
              <a:rPr lang="en-US" sz="4000" b="1" dirty="0" smtClean="0"/>
              <a:t>(3,11)</a:t>
            </a:r>
          </a:p>
          <a:p>
            <a:r>
              <a:rPr lang="en-US" sz="4000" b="1" dirty="0" smtClean="0"/>
              <a:t>(4,14)</a:t>
            </a:r>
          </a:p>
        </p:txBody>
      </p:sp>
    </p:spTree>
    <p:extLst>
      <p:ext uri="{BB962C8B-B14F-4D97-AF65-F5344CB8AC3E}">
        <p14:creationId xmlns:p14="http://schemas.microsoft.com/office/powerpoint/2010/main" val="1245802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9220200" cy="2011362"/>
          </a:xfrm>
        </p:spPr>
        <p:txBody>
          <a:bodyPr>
            <a:noAutofit/>
          </a:bodyPr>
          <a:lstStyle/>
          <a:p>
            <a:r>
              <a:rPr lang="en-US" sz="6600" dirty="0" smtClean="0"/>
              <a:t>8-1D and E: </a:t>
            </a:r>
            <a:br>
              <a:rPr lang="en-US" sz="6600" dirty="0" smtClean="0"/>
            </a:br>
            <a:r>
              <a:rPr lang="en-US" sz="6600" dirty="0" smtClean="0"/>
              <a:t>Function RULES and equations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724400"/>
            <a:ext cx="85344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Advanced/Pre-IB Mathematics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339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41194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  <a:cs typeface="JasmineUPC" panose="02020603050405020304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Represent and analyze quantitative relationships between dependent and independent variables.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Learning 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use variables to solve real world problems.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use graphs, tables, and equations to analyze the relationship between dependent and independent variables.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write an equation to express the dependent variable in terms of the independent 								variable.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6900" y="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Learning Goal</a:t>
            </a:r>
            <a:r>
              <a:rPr kumimoji="0" lang="en-US" altLang="en-US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 603</a:t>
            </a:r>
            <a:endParaRPr kumimoji="0" lang="en-US" alt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966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399" y="186719"/>
            <a:ext cx="8991601" cy="6447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5400" b="1" u="sng" dirty="0" smtClean="0">
                <a:solidFill>
                  <a:srgbClr val="FF0000"/>
                </a:solidFill>
              </a:rPr>
              <a:t>Today I am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working with functions.</a:t>
            </a:r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So that I can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/>
              <a:t>determine function rules and equations.</a:t>
            </a:r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5400" b="1" u="sng" dirty="0" smtClean="0">
                <a:solidFill>
                  <a:srgbClr val="66FF33"/>
                </a:solidFill>
              </a:rPr>
              <a:t>I’ll know I got it if I can</a:t>
            </a:r>
            <a:r>
              <a:rPr lang="en-US" sz="5400" b="1" dirty="0" smtClean="0">
                <a:solidFill>
                  <a:srgbClr val="66FF33"/>
                </a:solidFill>
              </a:rPr>
              <a:t> </a:t>
            </a:r>
            <a:r>
              <a:rPr lang="en-US" sz="4400" dirty="0" smtClean="0"/>
              <a:t>write an equation to represent this function.</a:t>
            </a:r>
            <a:endParaRPr lang="en-US" sz="4400" dirty="0"/>
          </a:p>
          <a:p>
            <a:pPr marL="0" indent="0">
              <a:buFont typeface="Wingdings" pitchFamily="2" charset="2"/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81600"/>
            <a:ext cx="4953000" cy="11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844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THINK PAIR SHARE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800600" cy="1828801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patterns do you see in the following example?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524000"/>
            <a:ext cx="3429000" cy="403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63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99" y="265509"/>
            <a:ext cx="6858000" cy="1143000"/>
          </a:xfrm>
        </p:spPr>
        <p:txBody>
          <a:bodyPr>
            <a:normAutofit/>
          </a:bodyPr>
          <a:lstStyle/>
          <a:p>
            <a:r>
              <a:rPr lang="en-US" sz="5600" dirty="0" smtClean="0"/>
              <a:t>SEQUENCE VS. TERM</a:t>
            </a:r>
            <a:endParaRPr lang="en-US" sz="5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325844"/>
            <a:ext cx="7430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u="sng" dirty="0"/>
              <a:t>Term</a:t>
            </a:r>
            <a:r>
              <a:rPr lang="en-US" sz="3200" dirty="0"/>
              <a:t>: Each individual number in the list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4899" y="1676400"/>
            <a:ext cx="5764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u="sng" dirty="0" smtClean="0"/>
              <a:t>Sequence</a:t>
            </a:r>
            <a:r>
              <a:rPr lang="en-US" sz="3200" dirty="0"/>
              <a:t>: List of numbers in </a:t>
            </a:r>
            <a:r>
              <a:rPr lang="en-US" sz="3200" dirty="0" smtClean="0"/>
              <a:t>a			   specific </a:t>
            </a:r>
            <a:r>
              <a:rPr lang="en-US" sz="3200" dirty="0"/>
              <a:t>order</a:t>
            </a:r>
          </a:p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110" y="496490"/>
            <a:ext cx="2004802" cy="2359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5029200"/>
            <a:ext cx="191391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2935565"/>
            <a:ext cx="3215826" cy="11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0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001000" cy="2074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628" y="3463442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relationship between the position and the value of the term?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36028" y="3620724"/>
            <a:ext cx="3772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value is </a:t>
            </a:r>
            <a:r>
              <a:rPr lang="en-US" sz="2000" i="1" dirty="0" smtClean="0"/>
              <a:t>3 times </a:t>
            </a:r>
            <a:r>
              <a:rPr lang="en-US" sz="2000" dirty="0" smtClean="0"/>
              <a:t>its position.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31228" y="3988038"/>
            <a:ext cx="4382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Therefore, the value in position </a:t>
            </a:r>
            <a:r>
              <a:rPr lang="en-US" sz="2000" i="1" dirty="0" smtClean="0"/>
              <a:t>n </a:t>
            </a:r>
            <a:r>
              <a:rPr lang="en-US" sz="2000" dirty="0" smtClean="0"/>
              <a:t>is </a:t>
            </a:r>
            <a:r>
              <a:rPr lang="en-US" sz="2000" b="1" dirty="0" smtClean="0">
                <a:solidFill>
                  <a:srgbClr val="FFFF00"/>
                </a:solidFill>
              </a:rPr>
              <a:t>3</a:t>
            </a:r>
            <a:r>
              <a:rPr lang="en-US" sz="2000" b="1" i="1" dirty="0" smtClean="0">
                <a:solidFill>
                  <a:srgbClr val="FFFF00"/>
                </a:solidFill>
              </a:rPr>
              <a:t>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28" y="440027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value of the tenth term?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5029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Tenth term = 3(10) = </a:t>
            </a:r>
            <a:r>
              <a:rPr lang="en-US" sz="2000" b="1" dirty="0" smtClean="0">
                <a:solidFill>
                  <a:srgbClr val="FFFF00"/>
                </a:solidFill>
              </a:rPr>
              <a:t>30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083" y="4465976"/>
            <a:ext cx="2769283" cy="15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96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Example 2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6383215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274" y="298998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relationship between the position and the value of the term?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6274" y="4206947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value of the tenth term?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31675" y="3102964"/>
            <a:ext cx="391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value is </a:t>
            </a:r>
            <a:r>
              <a:rPr lang="en-US" sz="2000" i="1" dirty="0" smtClean="0"/>
              <a:t>4 less than </a:t>
            </a:r>
            <a:r>
              <a:rPr lang="en-US" sz="2000" dirty="0" smtClean="0"/>
              <a:t>its position.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446013"/>
            <a:ext cx="4534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Therefore, the value in position </a:t>
            </a:r>
            <a:r>
              <a:rPr lang="en-US" sz="2000" i="1" dirty="0" smtClean="0"/>
              <a:t>n </a:t>
            </a:r>
            <a:r>
              <a:rPr lang="en-US" sz="2000" dirty="0" smtClean="0"/>
              <a:t>is </a:t>
            </a:r>
            <a:r>
              <a:rPr lang="en-US" sz="2000" b="1" i="1" dirty="0" smtClean="0">
                <a:solidFill>
                  <a:srgbClr val="FFFF00"/>
                </a:solidFill>
              </a:rPr>
              <a:t>n – 4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94837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Tenth term = 10 – 4 = </a:t>
            </a:r>
            <a:r>
              <a:rPr lang="en-US" sz="2000" b="1" dirty="0" smtClean="0">
                <a:solidFill>
                  <a:srgbClr val="FFFF00"/>
                </a:solidFill>
              </a:rPr>
              <a:t>6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628" y="4161442"/>
            <a:ext cx="3200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4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395</TotalTime>
  <Words>501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Gill Sans MT</vt:lpstr>
      <vt:lpstr>JasmineUPC</vt:lpstr>
      <vt:lpstr>Wingdings</vt:lpstr>
      <vt:lpstr>Wingdings 3</vt:lpstr>
      <vt:lpstr>Urban Pop</vt:lpstr>
      <vt:lpstr>Bellwork  (in your spiral)</vt:lpstr>
      <vt:lpstr>Bellwork answers</vt:lpstr>
      <vt:lpstr>8-1D and E:  Function RULES and equations</vt:lpstr>
      <vt:lpstr>PowerPoint Presentation</vt:lpstr>
      <vt:lpstr>PowerPoint Presentation</vt:lpstr>
      <vt:lpstr>THINK PAIR SHARE</vt:lpstr>
      <vt:lpstr>SEQUENCE VS. TERM</vt:lpstr>
      <vt:lpstr>example</vt:lpstr>
      <vt:lpstr>Example 2</vt:lpstr>
      <vt:lpstr>Check your progress</vt:lpstr>
      <vt:lpstr>Example 3 let’s challenge things!</vt:lpstr>
      <vt:lpstr>TRY THIS ONE!</vt:lpstr>
      <vt:lpstr>BRAIN BREAK</vt:lpstr>
      <vt:lpstr>Writing function equations</vt:lpstr>
      <vt:lpstr>EXAMPLE</vt:lpstr>
      <vt:lpstr>EXAMPLE</vt:lpstr>
      <vt:lpstr>CHECK YOUR PROGRESS</vt:lpstr>
      <vt:lpstr>What if the problem asks you to graph…</vt:lpstr>
      <vt:lpstr>Exit Slip: Rally Coach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Samantha</dc:creator>
  <cp:lastModifiedBy>Matt Horn</cp:lastModifiedBy>
  <cp:revision>43</cp:revision>
  <dcterms:created xsi:type="dcterms:W3CDTF">2015-02-23T21:15:08Z</dcterms:created>
  <dcterms:modified xsi:type="dcterms:W3CDTF">2015-02-27T03:55:17Z</dcterms:modified>
</cp:coreProperties>
</file>