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73" r:id="rId6"/>
    <p:sldId id="270" r:id="rId7"/>
    <p:sldId id="260" r:id="rId8"/>
    <p:sldId id="261" r:id="rId9"/>
    <p:sldId id="263" r:id="rId10"/>
    <p:sldId id="262" r:id="rId11"/>
    <p:sldId id="264" r:id="rId12"/>
    <p:sldId id="265" r:id="rId13"/>
    <p:sldId id="266" r:id="rId14"/>
    <p:sldId id="267" r:id="rId15"/>
    <p:sldId id="268" r:id="rId16"/>
    <p:sldId id="271" r:id="rId17"/>
    <p:sldId id="274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24" autoAdjust="0"/>
    <p:restoredTop sz="94660"/>
  </p:normalViewPr>
  <p:slideViewPr>
    <p:cSldViewPr snapToGrid="0">
      <p:cViewPr varScale="1">
        <p:scale>
          <a:sx n="59" d="100"/>
          <a:sy n="59" d="100"/>
        </p:scale>
        <p:origin x="90" y="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A9CA10-19D6-4D56-A15D-90C568B74119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5E9F37-DF56-45EF-934F-696360849A4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352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CA10-19D6-4D56-A15D-90C568B74119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9F37-DF56-45EF-934F-696360849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40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CA10-19D6-4D56-A15D-90C568B74119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9F37-DF56-45EF-934F-696360849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1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CA10-19D6-4D56-A15D-90C568B74119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9F37-DF56-45EF-934F-696360849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10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CA10-19D6-4D56-A15D-90C568B74119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9F37-DF56-45EF-934F-696360849A4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7321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CA10-19D6-4D56-A15D-90C568B74119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9F37-DF56-45EF-934F-696360849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93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CA10-19D6-4D56-A15D-90C568B74119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9F37-DF56-45EF-934F-696360849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2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CA10-19D6-4D56-A15D-90C568B74119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9F37-DF56-45EF-934F-696360849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71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CA10-19D6-4D56-A15D-90C568B74119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9F37-DF56-45EF-934F-696360849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661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CA10-19D6-4D56-A15D-90C568B74119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9F37-DF56-45EF-934F-696360849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45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CA10-19D6-4D56-A15D-90C568B74119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9F37-DF56-45EF-934F-696360849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9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7A9CA10-19D6-4D56-A15D-90C568B74119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D5E9F37-DF56-45EF-934F-696360849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0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5535" y="307779"/>
            <a:ext cx="9374660" cy="805291"/>
          </a:xfrm>
        </p:spPr>
        <p:txBody>
          <a:bodyPr>
            <a:noAutofit/>
          </a:bodyPr>
          <a:lstStyle/>
          <a:p>
            <a:r>
              <a:rPr lang="en-US" sz="5400" u="sng" dirty="0" smtClean="0"/>
              <a:t>Bellwork (in your spiral)</a:t>
            </a:r>
            <a:endParaRPr lang="en-US" sz="54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74794" y="1166107"/>
            <a:ext cx="9185401" cy="1244877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The school cafeteria sells lunch passes that allow a student to purchase any number of lunches in advance.</a:t>
            </a:r>
            <a:endParaRPr lang="en-US" sz="2400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03171" y="3315765"/>
            <a:ext cx="11888829" cy="38339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AutoNum type="alphaLcPeriod"/>
            </a:pPr>
            <a:r>
              <a:rPr lang="en-US" sz="2450" b="1" dirty="0" smtClean="0">
                <a:solidFill>
                  <a:schemeClr val="bg1"/>
                </a:solidFill>
              </a:rPr>
              <a:t>Write an equation to find </a:t>
            </a:r>
            <a:r>
              <a:rPr lang="en-US" sz="2450" b="1" i="1" dirty="0" smtClean="0">
                <a:solidFill>
                  <a:schemeClr val="bg1"/>
                </a:solidFill>
              </a:rPr>
              <a:t>t</a:t>
            </a:r>
            <a:r>
              <a:rPr lang="en-US" sz="2450" b="1" dirty="0" smtClean="0">
                <a:solidFill>
                  <a:schemeClr val="bg1"/>
                </a:solidFill>
              </a:rPr>
              <a:t>, the total cost in dollars for a lunch pass with </a:t>
            </a:r>
            <a:r>
              <a:rPr lang="en-US" sz="2450" b="1" i="1" dirty="0" smtClean="0">
                <a:solidFill>
                  <a:schemeClr val="bg1"/>
                </a:solidFill>
              </a:rPr>
              <a:t>n</a:t>
            </a:r>
            <a:r>
              <a:rPr lang="en-US" sz="2450" b="1" dirty="0" smtClean="0">
                <a:solidFill>
                  <a:schemeClr val="bg1"/>
                </a:solidFill>
              </a:rPr>
              <a:t> lunches.</a:t>
            </a:r>
          </a:p>
          <a:p>
            <a:pPr marL="457200" indent="-457200" algn="l">
              <a:buAutoNum type="alphaLcPeriod"/>
            </a:pPr>
            <a:endParaRPr lang="en-US" sz="2450" b="1" dirty="0" smtClean="0">
              <a:solidFill>
                <a:schemeClr val="bg1"/>
              </a:solidFill>
            </a:endParaRPr>
          </a:p>
          <a:p>
            <a:pPr marL="457200" indent="-457200" algn="l">
              <a:buAutoNum type="alphaLcPeriod"/>
            </a:pPr>
            <a:r>
              <a:rPr lang="en-US" sz="2450" b="1" dirty="0" smtClean="0">
                <a:solidFill>
                  <a:schemeClr val="bg1"/>
                </a:solidFill>
              </a:rPr>
              <a:t>Graph the ordered pairs from the function table on a coordinate plane.</a:t>
            </a:r>
          </a:p>
          <a:p>
            <a:pPr marL="457200" indent="-457200" algn="l">
              <a:buAutoNum type="alphaLcPeriod"/>
            </a:pPr>
            <a:endParaRPr lang="en-US" sz="2450" b="1" dirty="0" smtClean="0">
              <a:solidFill>
                <a:schemeClr val="bg1"/>
              </a:solidFill>
            </a:endParaRPr>
          </a:p>
          <a:p>
            <a:pPr marL="457200" indent="-457200" algn="l">
              <a:buAutoNum type="alphaLcPeriod"/>
            </a:pPr>
            <a:r>
              <a:rPr lang="en-US" sz="2450" b="1" dirty="0" smtClean="0">
                <a:solidFill>
                  <a:schemeClr val="bg1"/>
                </a:solidFill>
              </a:rPr>
              <a:t>Analyze the graph.</a:t>
            </a:r>
          </a:p>
          <a:p>
            <a:pPr marL="457200" indent="-457200" algn="l">
              <a:buAutoNum type="alphaLcPeriod"/>
            </a:pPr>
            <a:endParaRPr lang="en-US" sz="2450" b="1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AutoNum type="alphaLcPeriod"/>
            </a:pPr>
            <a:r>
              <a:rPr lang="en-US" sz="2450" b="1" dirty="0">
                <a:solidFill>
                  <a:schemeClr val="bg1"/>
                </a:solidFill>
              </a:rPr>
              <a:t>Determine how much it would cost to purchase 25 lunches.</a:t>
            </a:r>
          </a:p>
          <a:p>
            <a:pPr marL="457200" indent="-457200" algn="l">
              <a:buAutoNum type="alphaLcPeriod"/>
            </a:pPr>
            <a:endParaRPr lang="en-US" sz="2450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77381">
            <a:off x="452902" y="560473"/>
            <a:ext cx="2272160" cy="1868852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388687"/>
              </p:ext>
            </p:extLst>
          </p:nvPr>
        </p:nvGraphicFramePr>
        <p:xfrm>
          <a:off x="4981263" y="2046189"/>
          <a:ext cx="4407436" cy="100610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47915"/>
                <a:gridCol w="768540"/>
                <a:gridCol w="856993"/>
                <a:gridCol w="833988"/>
              </a:tblGrid>
              <a:tr h="503497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Lunches (</a:t>
                      </a:r>
                      <a:r>
                        <a:rPr lang="en-US" sz="2000" b="1" i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n</a:t>
                      </a:r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502607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Total Cost (</a:t>
                      </a:r>
                      <a:r>
                        <a:rPr lang="en-US" sz="2000" b="1" i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t</a:t>
                      </a:r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9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45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535" y="247975"/>
            <a:ext cx="11340696" cy="1297490"/>
          </a:xfrm>
        </p:spPr>
        <p:txBody>
          <a:bodyPr>
            <a:normAutofit fontScale="90000"/>
          </a:bodyPr>
          <a:lstStyle/>
          <a:p>
            <a:r>
              <a:rPr lang="en-US" sz="5400" b="1" u="sng" dirty="0" smtClean="0"/>
              <a:t>Graph Each Inequality</a:t>
            </a:r>
            <a:r>
              <a:rPr lang="en-US" sz="5400" u="sng" dirty="0" smtClean="0"/>
              <a:t/>
            </a:r>
            <a:br>
              <a:rPr lang="en-US" sz="5400" u="sng" dirty="0" smtClean="0"/>
            </a:br>
            <a:r>
              <a:rPr lang="en-US" sz="3600" dirty="0" smtClean="0"/>
              <a:t>**For #3 and #4, write the inequality first.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4336" y="1815008"/>
                <a:ext cx="2912656" cy="878521"/>
              </a:xfrm>
            </p:spPr>
            <p:txBody>
              <a:bodyPr>
                <a:noAutofit/>
              </a:bodyPr>
              <a:lstStyle/>
              <a:p>
                <a:pPr marL="45720" indent="0">
                  <a:buNone/>
                </a:pPr>
                <a:r>
                  <a:rPr lang="en-US" sz="3600" dirty="0" smtClean="0"/>
                  <a:t>1.	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𝑐</m:t>
                    </m:r>
                    <m:r>
                      <a:rPr lang="en-US" sz="3600" b="0" i="1" smtClean="0">
                        <a:latin typeface="Cambria Math"/>
                      </a:rPr>
                      <m:t> ≥7</m:t>
                    </m:r>
                  </m:oMath>
                </a14:m>
                <a:endParaRPr lang="en-US" sz="3600" dirty="0" smtClean="0"/>
              </a:p>
              <a:p>
                <a:pPr marL="45720" indent="0">
                  <a:buNone/>
                </a:pPr>
                <a:endParaRPr lang="en-US" sz="3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4336" y="1815008"/>
                <a:ext cx="2912656" cy="878521"/>
              </a:xfrm>
              <a:blipFill rotWithShape="1">
                <a:blip r:embed="rId2"/>
                <a:stretch>
                  <a:fillRect l="-4603" t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>
            <a:off x="508567" y="2916264"/>
            <a:ext cx="4769318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305555" y="2777489"/>
            <a:ext cx="0" cy="264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703513" y="2783917"/>
            <a:ext cx="0" cy="264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64267" y="3151407"/>
            <a:ext cx="3416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okman Old Style" panose="02050604050505020204" pitchFamily="18" charset="0"/>
              </a:rPr>
              <a:t> </a:t>
            </a:r>
            <a:r>
              <a:rPr lang="en-US" sz="2800" dirty="0">
                <a:latin typeface="Bookman Old Style" panose="02050604050505020204" pitchFamily="18" charset="0"/>
              </a:rPr>
              <a:t>6</a:t>
            </a:r>
            <a:r>
              <a:rPr lang="en-US" sz="2800" dirty="0" smtClean="0">
                <a:latin typeface="Bookman Old Style" panose="02050604050505020204" pitchFamily="18" charset="0"/>
              </a:rPr>
              <a:t>	     7		</a:t>
            </a:r>
            <a:r>
              <a:rPr lang="en-US" sz="2800" dirty="0">
                <a:latin typeface="Bookman Old Style" panose="02050604050505020204" pitchFamily="18" charset="0"/>
              </a:rPr>
              <a:t> </a:t>
            </a:r>
            <a:r>
              <a:rPr lang="en-US" sz="2800" dirty="0" smtClean="0">
                <a:latin typeface="Bookman Old Style" panose="02050604050505020204" pitchFamily="18" charset="0"/>
              </a:rPr>
              <a:t>8</a:t>
            </a:r>
            <a:endParaRPr lang="en-US" sz="2800" dirty="0">
              <a:latin typeface="Bookman Old Style" panose="02050604050505020204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626032" y="2909836"/>
            <a:ext cx="4769318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765328" y="2786736"/>
            <a:ext cx="0" cy="264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482352" y="2750992"/>
            <a:ext cx="0" cy="264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341896" y="3151407"/>
            <a:ext cx="3695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okman Old Style" panose="02050604050505020204" pitchFamily="18" charset="0"/>
              </a:rPr>
              <a:t> </a:t>
            </a:r>
            <a:r>
              <a:rPr lang="en-US" sz="2800" dirty="0">
                <a:latin typeface="Bookman Old Style" panose="02050604050505020204" pitchFamily="18" charset="0"/>
              </a:rPr>
              <a:t> </a:t>
            </a:r>
            <a:r>
              <a:rPr lang="en-US" sz="2800" dirty="0" smtClean="0">
                <a:latin typeface="Bookman Old Style" panose="02050604050505020204" pitchFamily="18" charset="0"/>
              </a:rPr>
              <a:t>9	    10		</a:t>
            </a:r>
            <a:r>
              <a:rPr lang="en-US" sz="2800" dirty="0">
                <a:latin typeface="Bookman Old Style" panose="02050604050505020204" pitchFamily="18" charset="0"/>
              </a:rPr>
              <a:t> </a:t>
            </a:r>
            <a:r>
              <a:rPr lang="en-US" sz="2800" dirty="0" smtClean="0">
                <a:latin typeface="Bookman Old Style" panose="02050604050505020204" pitchFamily="18" charset="0"/>
              </a:rPr>
              <a:t>11</a:t>
            </a:r>
            <a:endParaRPr lang="en-US" sz="2800" dirty="0">
              <a:latin typeface="Bookman Old Style" panose="02050604050505020204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08567" y="5945777"/>
            <a:ext cx="4769318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305555" y="5823329"/>
            <a:ext cx="0" cy="264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703513" y="5813430"/>
            <a:ext cx="0" cy="264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95029" y="6132458"/>
            <a:ext cx="3416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okman Old Style" panose="02050604050505020204" pitchFamily="18" charset="0"/>
              </a:rPr>
              <a:t> </a:t>
            </a:r>
            <a:r>
              <a:rPr lang="en-US" sz="2800" dirty="0">
                <a:latin typeface="Bookman Old Style" panose="02050604050505020204" pitchFamily="18" charset="0"/>
              </a:rPr>
              <a:t>4</a:t>
            </a:r>
            <a:r>
              <a:rPr lang="en-US" sz="2800" dirty="0" smtClean="0">
                <a:latin typeface="Bookman Old Style" panose="02050604050505020204" pitchFamily="18" charset="0"/>
              </a:rPr>
              <a:t>	     5		  6</a:t>
            </a:r>
            <a:endParaRPr lang="en-US" sz="2800" dirty="0">
              <a:latin typeface="Bookman Old Style" panose="02050604050505020204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626032" y="5955676"/>
            <a:ext cx="4769318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831462" y="5823329"/>
            <a:ext cx="0" cy="264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482352" y="5823329"/>
            <a:ext cx="0" cy="264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443356" y="6150188"/>
            <a:ext cx="3416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okman Old Style" panose="02050604050505020204" pitchFamily="18" charset="0"/>
              </a:rPr>
              <a:t> 34	    35		36</a:t>
            </a:r>
            <a:endParaRPr lang="en-US" sz="2800" dirty="0">
              <a:latin typeface="Bookman Old Style" panose="02050604050505020204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5714198" y="1481070"/>
            <a:ext cx="0" cy="51923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ontent Placeholder 2"/>
              <p:cNvSpPr txBox="1">
                <a:spLocks/>
              </p:cNvSpPr>
              <p:nvPr/>
            </p:nvSpPr>
            <p:spPr>
              <a:xfrm>
                <a:off x="5885567" y="1872470"/>
                <a:ext cx="3863739" cy="87852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182880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" indent="0">
                  <a:buFont typeface="Corbel" pitchFamily="34" charset="0"/>
                  <a:buNone/>
                </a:pPr>
                <a:r>
                  <a:rPr lang="en-US" sz="3600" dirty="0" smtClean="0"/>
                  <a:t>2.	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𝑑</m:t>
                    </m:r>
                    <m:r>
                      <a:rPr lang="en-US" sz="3600" b="0" i="1" smtClean="0">
                        <a:latin typeface="Cambria Math"/>
                      </a:rPr>
                      <m:t> &lt; </m:t>
                    </m:r>
                    <m:r>
                      <a:rPr lang="en-US" sz="3600" b="0" i="0" smtClean="0">
                        <a:latin typeface="Cambria Math"/>
                        <a:ea typeface="Cambria Math"/>
                      </a:rPr>
                      <m:t> 10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2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5567" y="1872470"/>
                <a:ext cx="3863739" cy="878521"/>
              </a:xfrm>
              <a:prstGeom prst="rect">
                <a:avLst/>
              </a:prstGeom>
              <a:blipFill rotWithShape="1">
                <a:blip r:embed="rId3"/>
                <a:stretch>
                  <a:fillRect l="-3470" t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/>
          <p:cNvCxnSpPr/>
          <p:nvPr/>
        </p:nvCxnSpPr>
        <p:spPr>
          <a:xfrm>
            <a:off x="9010691" y="2728653"/>
            <a:ext cx="0" cy="264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041187" y="2783917"/>
            <a:ext cx="0" cy="264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/>
          <p:cNvSpPr txBox="1">
            <a:spLocks/>
          </p:cNvSpPr>
          <p:nvPr/>
        </p:nvSpPr>
        <p:spPr>
          <a:xfrm>
            <a:off x="405536" y="3930336"/>
            <a:ext cx="5308662" cy="8785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Corbel" pitchFamily="34" charset="0"/>
              <a:buNone/>
            </a:pPr>
            <a:r>
              <a:rPr lang="en-US" sz="3600" dirty="0" smtClean="0"/>
              <a:t>3.	</a:t>
            </a:r>
            <a:r>
              <a:rPr lang="en-US" sz="2800" dirty="0" smtClean="0"/>
              <a:t>Kevin ran more than 5 miles.</a:t>
            </a:r>
            <a:endParaRPr lang="en-US" sz="3600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5885566" y="3930336"/>
            <a:ext cx="5937240" cy="8785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Corbel" pitchFamily="34" charset="0"/>
              <a:buNone/>
            </a:pPr>
            <a:r>
              <a:rPr lang="en-US" sz="3600" dirty="0" smtClean="0"/>
              <a:t>4.	</a:t>
            </a:r>
            <a:r>
              <a:rPr lang="en-US" sz="2800" dirty="0" smtClean="0"/>
              <a:t>Swim practice is at most 35 laps.</a:t>
            </a:r>
            <a:endParaRPr lang="en-US" sz="3600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244699" y="3850783"/>
            <a:ext cx="117455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201155" y="5794635"/>
            <a:ext cx="0" cy="264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151840" y="5823329"/>
            <a:ext cx="0" cy="264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337143" y="4542210"/>
                <a:ext cx="2732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𝑘</m:t>
                      </m:r>
                      <m:r>
                        <a:rPr lang="en-US" sz="2800" b="0" i="1" smtClean="0">
                          <a:latin typeface="Cambria Math"/>
                        </a:rPr>
                        <m:t> &gt;5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7143" y="4542210"/>
                <a:ext cx="2732739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644321" y="4547247"/>
                <a:ext cx="2732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𝑙</m:t>
                      </m:r>
                      <m:r>
                        <a:rPr lang="en-US" sz="2800" b="0" i="1" smtClean="0">
                          <a:latin typeface="Cambria Math"/>
                        </a:rPr>
                        <m:t> ≤35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4321" y="4547247"/>
                <a:ext cx="2732739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Oval 34"/>
          <p:cNvSpPr/>
          <p:nvPr/>
        </p:nvSpPr>
        <p:spPr>
          <a:xfrm>
            <a:off x="8872326" y="2743394"/>
            <a:ext cx="276727" cy="264694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565148" y="5830954"/>
            <a:ext cx="276727" cy="264694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565149" y="2728653"/>
            <a:ext cx="276727" cy="264694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9013476" y="5794635"/>
            <a:ext cx="276727" cy="264694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841875" y="2883339"/>
            <a:ext cx="2178918" cy="1203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841875" y="5963301"/>
            <a:ext cx="2178918" cy="1203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 flipV="1">
            <a:off x="7287905" y="5926982"/>
            <a:ext cx="1763276" cy="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7109050" y="2875740"/>
            <a:ext cx="1763276" cy="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350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5" grpId="0"/>
      <p:bldP spid="19" grpId="0"/>
      <p:bldP spid="32" grpId="0"/>
      <p:bldP spid="34" grpId="0"/>
      <p:bldP spid="35" grpId="0" animBg="1"/>
      <p:bldP spid="36" grpId="0" animBg="1"/>
      <p:bldP spid="37" grpId="0" animBg="1"/>
      <p:bldP spid="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357" y="197476"/>
            <a:ext cx="9875520" cy="1356360"/>
          </a:xfrm>
        </p:spPr>
        <p:txBody>
          <a:bodyPr>
            <a:normAutofit/>
          </a:bodyPr>
          <a:lstStyle/>
          <a:p>
            <a:r>
              <a:rPr lang="en-US" sz="6600" b="1" u="sng" dirty="0" smtClean="0"/>
              <a:t>Round Robin</a:t>
            </a:r>
            <a:endParaRPr lang="en-US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299" y="1683912"/>
            <a:ext cx="11040414" cy="1316865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4800" dirty="0" smtClean="0"/>
              <a:t>Beginning with </a:t>
            </a:r>
            <a:r>
              <a:rPr lang="en-US" sz="4800" i="1" dirty="0" smtClean="0"/>
              <a:t>Student A</a:t>
            </a:r>
            <a:r>
              <a:rPr lang="en-US" sz="4800" dirty="0" smtClean="0"/>
              <a:t>, discuss how you would graph the following inequality.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345534" y="3227687"/>
                <a:ext cx="6207617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b="0" i="1" smtClean="0">
                          <a:latin typeface="Cambria Math"/>
                        </a:rPr>
                        <m:t>6 </m:t>
                      </m:r>
                      <m:r>
                        <a:rPr lang="en-US" sz="6600" b="0" i="1" smtClean="0">
                          <a:latin typeface="Cambria Math"/>
                          <a:ea typeface="Cambria Math"/>
                        </a:rPr>
                        <m:t>&lt; </m:t>
                      </m:r>
                      <m:r>
                        <a:rPr lang="en-US" sz="6600" b="0" i="1" smtClean="0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en-US" sz="6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5534" y="3227687"/>
                <a:ext cx="6207617" cy="110799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xplosion 1 4"/>
          <p:cNvSpPr/>
          <p:nvPr/>
        </p:nvSpPr>
        <p:spPr>
          <a:xfrm rot="21366715">
            <a:off x="277149" y="3051008"/>
            <a:ext cx="4837637" cy="3314953"/>
          </a:xfrm>
          <a:prstGeom prst="irregularSeal1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21118981">
            <a:off x="1438886" y="3981989"/>
            <a:ext cx="29651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If the number comes first, switch the order and switch the direction of the sign!</a:t>
            </a:r>
            <a:endParaRPr 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345534" y="5157796"/>
                <a:ext cx="6207617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b="0" i="1" smtClean="0">
                          <a:latin typeface="Cambria Math"/>
                        </a:rPr>
                        <m:t>𝑦</m:t>
                      </m:r>
                      <m:r>
                        <a:rPr lang="en-US" sz="6600" b="0" i="1" smtClean="0">
                          <a:latin typeface="Cambria Math"/>
                        </a:rPr>
                        <m:t> &gt; 6</m:t>
                      </m:r>
                    </m:oMath>
                  </m:oMathPara>
                </a14:m>
                <a:endParaRPr lang="en-US" sz="6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5534" y="5157796"/>
                <a:ext cx="6207617" cy="11079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141383" y="4095681"/>
            <a:ext cx="940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FF0000"/>
                </a:solidFill>
              </a:rPr>
              <a:t>=</a:t>
            </a:r>
            <a:endParaRPr lang="en-US" sz="80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275847" y="4643708"/>
            <a:ext cx="3745525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851591" y="4575274"/>
            <a:ext cx="0" cy="264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1384097" y="4511361"/>
            <a:ext cx="0" cy="264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398690" y="4844012"/>
            <a:ext cx="3416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okman Old Style" panose="02050604050505020204" pitchFamily="18" charset="0"/>
              </a:rPr>
              <a:t>  5	    </a:t>
            </a:r>
            <a:r>
              <a:rPr lang="en-US" sz="2800" dirty="0">
                <a:latin typeface="Bookman Old Style" panose="02050604050505020204" pitchFamily="18" charset="0"/>
              </a:rPr>
              <a:t> </a:t>
            </a:r>
            <a:r>
              <a:rPr lang="en-US" sz="2800" dirty="0" smtClean="0">
                <a:latin typeface="Bookman Old Style" panose="02050604050505020204" pitchFamily="18" charset="0"/>
              </a:rPr>
              <a:t>6		 7</a:t>
            </a:r>
            <a:endParaRPr lang="en-US" sz="2800" dirty="0">
              <a:latin typeface="Bookman Old Style" panose="02050604050505020204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0019995" y="4511759"/>
            <a:ext cx="0" cy="264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9881631" y="4511759"/>
            <a:ext cx="276727" cy="264694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0140310" y="4643708"/>
            <a:ext cx="1476434" cy="55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1017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12" grpId="0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752" y="300507"/>
            <a:ext cx="11704926" cy="1356360"/>
          </a:xfrm>
        </p:spPr>
        <p:txBody>
          <a:bodyPr>
            <a:noAutofit/>
          </a:bodyPr>
          <a:lstStyle/>
          <a:p>
            <a:r>
              <a:rPr lang="en-US" sz="6000" b="1" u="sng" dirty="0" smtClean="0"/>
              <a:t>Re-write the following inequalities.</a:t>
            </a:r>
            <a:endParaRPr lang="en-US" sz="60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75763" y="2086377"/>
                <a:ext cx="430154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b="0" i="1" smtClean="0">
                          <a:latin typeface="Cambria Math"/>
                        </a:rPr>
                        <m:t>9 </m:t>
                      </m:r>
                      <m:r>
                        <a:rPr lang="en-US" sz="7200" b="0" i="1" smtClean="0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sz="7200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US" sz="7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763" y="2086377"/>
                <a:ext cx="4301544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372896" y="2167941"/>
                <a:ext cx="430154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b="0" i="1" smtClean="0">
                          <a:latin typeface="Cambria Math"/>
                        </a:rPr>
                        <m:t>2 </m:t>
                      </m:r>
                      <m:r>
                        <a:rPr lang="en-US" sz="7200" b="0" i="1" smtClean="0"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en-US" sz="7200" b="0" i="1" smtClean="0">
                          <a:latin typeface="Cambria Math"/>
                          <a:ea typeface="Cambria Math"/>
                        </a:rPr>
                        <m:t>𝑔</m:t>
                      </m:r>
                    </m:oMath>
                  </m:oMathPara>
                </a14:m>
                <a:endParaRPr lang="en-US" sz="7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896" y="2167941"/>
                <a:ext cx="4301544" cy="120032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75763" y="5085007"/>
                <a:ext cx="430154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b="0" i="1" smtClean="0">
                          <a:latin typeface="Cambria Math"/>
                        </a:rPr>
                        <m:t>𝑥</m:t>
                      </m:r>
                      <m:r>
                        <a:rPr lang="en-US" sz="7200" b="0" i="1" smtClean="0">
                          <a:latin typeface="Cambria Math"/>
                        </a:rPr>
                        <m:t> ≤9</m:t>
                      </m:r>
                    </m:oMath>
                  </m:oMathPara>
                </a14:m>
                <a:endParaRPr lang="en-US" sz="7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763" y="5085007"/>
                <a:ext cx="4301544" cy="120032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409386" y="4981976"/>
                <a:ext cx="430154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b="0" i="1" smtClean="0">
                          <a:latin typeface="Cambria Math"/>
                        </a:rPr>
                        <m:t>𝑔</m:t>
                      </m:r>
                      <m:r>
                        <a:rPr lang="en-US" sz="7200" b="0" i="1" smtClean="0">
                          <a:latin typeface="Cambria Math"/>
                        </a:rPr>
                        <m:t> &lt; 2</m:t>
                      </m:r>
                    </m:oMath>
                  </m:oMathPara>
                </a14:m>
                <a:endParaRPr lang="en-US" sz="7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9386" y="4981976"/>
                <a:ext cx="4301544" cy="120032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3116687" y="3563821"/>
            <a:ext cx="0" cy="125309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560158" y="3568557"/>
            <a:ext cx="0" cy="125309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843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510" y="352024"/>
            <a:ext cx="9875520" cy="1219200"/>
          </a:xfrm>
        </p:spPr>
        <p:txBody>
          <a:bodyPr>
            <a:normAutofit/>
          </a:bodyPr>
          <a:lstStyle/>
          <a:p>
            <a:r>
              <a:rPr lang="en-US" sz="6000" b="1" u="sng" dirty="0" smtClean="0"/>
              <a:t>One-Step Inequalities</a:t>
            </a:r>
            <a:endParaRPr lang="en-US" sz="60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86177" y="1735429"/>
                <a:ext cx="9872871" cy="1033530"/>
              </a:xfrm>
            </p:spPr>
            <p:txBody>
              <a:bodyPr>
                <a:normAutofit/>
              </a:bodyPr>
              <a:lstStyle/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latin typeface="Cambria Math"/>
                        </a:rPr>
                        <m:t>𝑥</m:t>
                      </m:r>
                      <m:r>
                        <a:rPr lang="en-US" sz="6000" b="0" i="1" smtClean="0">
                          <a:latin typeface="Cambria Math"/>
                        </a:rPr>
                        <m:t>+7 ≥10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6177" y="1735429"/>
                <a:ext cx="9872871" cy="103353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63133" y="2819278"/>
            <a:ext cx="1188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Think Pair Share</a:t>
            </a:r>
            <a:r>
              <a:rPr lang="en-US" sz="3600" b="1" dirty="0" smtClean="0"/>
              <a:t>:</a:t>
            </a:r>
            <a:r>
              <a:rPr lang="en-US" sz="3600" dirty="0" smtClean="0"/>
              <a:t>	</a:t>
            </a:r>
            <a:r>
              <a:rPr lang="en-US" sz="3600" b="1" dirty="0" smtClean="0"/>
              <a:t>Predict how we will solve this inequality.</a:t>
            </a:r>
            <a:endParaRPr lang="en-US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7259" y="3465609"/>
            <a:ext cx="7226217" cy="301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xplosion 2 5"/>
          <p:cNvSpPr/>
          <p:nvPr/>
        </p:nvSpPr>
        <p:spPr>
          <a:xfrm rot="1014118">
            <a:off x="281485" y="3177957"/>
            <a:ext cx="3773155" cy="3792639"/>
          </a:xfrm>
          <a:prstGeom prst="irregularSeal2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20168298">
            <a:off x="637444" y="4464071"/>
            <a:ext cx="27575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Use what you know about solving one-step equations to solve one-step inequalities!!</a:t>
            </a:r>
            <a:endParaRPr lang="en-US" sz="2000" b="1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4803820" y="4417454"/>
            <a:ext cx="540912" cy="13136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xplosion 2 10"/>
          <p:cNvSpPr/>
          <p:nvPr/>
        </p:nvSpPr>
        <p:spPr>
          <a:xfrm rot="1584620">
            <a:off x="7702981" y="-173973"/>
            <a:ext cx="4197703" cy="3639239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489752">
            <a:off x="8412719" y="945622"/>
            <a:ext cx="27715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 is part of the solution set. Can you think of other numbers that would make the inequality true?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2512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  <p:bldP spid="11" grpId="0" animBg="1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025" y="364901"/>
            <a:ext cx="11156323" cy="1356360"/>
          </a:xfrm>
        </p:spPr>
        <p:txBody>
          <a:bodyPr>
            <a:normAutofit fontScale="90000"/>
          </a:bodyPr>
          <a:lstStyle/>
          <a:p>
            <a:r>
              <a:rPr lang="en-US" sz="8000" b="1" u="sng" dirty="0" smtClean="0"/>
              <a:t>Your Turn: Solve and Graph</a:t>
            </a:r>
            <a:endParaRPr lang="en-US" sz="80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74853" y="2011680"/>
                <a:ext cx="569540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/>
                        </a:rPr>
                        <m:t>h</m:t>
                      </m:r>
                      <m:r>
                        <a:rPr lang="en-US" sz="5400" b="0" i="1" smtClean="0">
                          <a:latin typeface="Cambria Math"/>
                        </a:rPr>
                        <m:t> −6 ≥ 13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853" y="2011680"/>
                <a:ext cx="5695405" cy="9233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869516" y="2011680"/>
                <a:ext cx="569540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/>
                        </a:rPr>
                        <m:t>7</m:t>
                      </m:r>
                      <m:r>
                        <a:rPr lang="en-US" sz="5400" b="0" i="1" smtClean="0">
                          <a:latin typeface="Cambria Math"/>
                        </a:rPr>
                        <m:t>𝑥</m:t>
                      </m:r>
                      <m:r>
                        <a:rPr lang="en-US" sz="5400" b="0" i="1" smtClean="0">
                          <a:latin typeface="Cambria Math"/>
                        </a:rPr>
                        <m:t>  &gt;  56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9516" y="2011680"/>
                <a:ext cx="5695405" cy="92333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571223" y="3078051"/>
            <a:ext cx="39666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       + 6		+ 6</a:t>
            </a:r>
            <a:endParaRPr lang="en-US" sz="48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569335" y="1660001"/>
            <a:ext cx="953219" cy="255001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370258" y="3078049"/>
                <a:ext cx="396669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 smtClean="0"/>
                  <a:t>  </a:t>
                </a:r>
                <a14:m>
                  <m:oMath xmlns:m="http://schemas.openxmlformats.org/officeDocument/2006/math">
                    <m:r>
                      <a:rPr lang="en-US" sz="4800" i="1" smtClean="0"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en-US" sz="4800" dirty="0" smtClean="0"/>
                  <a:t> 7		</a:t>
                </a:r>
                <a14:m>
                  <m:oMath xmlns:m="http://schemas.openxmlformats.org/officeDocument/2006/math">
                    <m:r>
                      <a:rPr lang="en-US" sz="4800" i="1" smtClean="0"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en-US" sz="4800" dirty="0" smtClean="0"/>
                  <a:t> 7</a:t>
                </a:r>
                <a:endParaRPr lang="en-US" sz="4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0258" y="3078049"/>
                <a:ext cx="3966692" cy="830997"/>
              </a:xfrm>
              <a:prstGeom prst="rect">
                <a:avLst/>
              </a:prstGeom>
              <a:blipFill rotWithShape="1">
                <a:blip r:embed="rId4"/>
                <a:stretch>
                  <a:fillRect t="-16176" r="-1843" b="-38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 flipV="1">
            <a:off x="6791460" y="1660001"/>
            <a:ext cx="953219" cy="255001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7155689" y="1660002"/>
            <a:ext cx="364226" cy="255001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2569335" y="1660001"/>
            <a:ext cx="658722" cy="246785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006221" y="4667533"/>
                <a:ext cx="416256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h</m:t>
                      </m:r>
                      <m:r>
                        <a:rPr lang="en-US" sz="3600" b="0" i="1" smtClean="0">
                          <a:latin typeface="Cambria Math"/>
                        </a:rPr>
                        <m:t> ≥19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6221" y="4667533"/>
                <a:ext cx="4162567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6687431" y="4667532"/>
                <a:ext cx="405957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latin typeface="Cambria Math"/>
                        </a:rPr>
                        <m:t> &gt;8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431" y="4667532"/>
                <a:ext cx="4059573" cy="64633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>
            <a:off x="1435979" y="5672435"/>
            <a:ext cx="4769318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32967" y="5533660"/>
            <a:ext cx="0" cy="264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630925" y="5540088"/>
            <a:ext cx="0" cy="264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891678" y="5907578"/>
            <a:ext cx="3977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okman Old Style" panose="02050604050505020204" pitchFamily="18" charset="0"/>
              </a:rPr>
              <a:t> 18	     19	 20</a:t>
            </a:r>
            <a:endParaRPr lang="en-US" sz="2800" dirty="0">
              <a:latin typeface="Bookman Old Style" panose="02050604050505020204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4968599" y="5540088"/>
            <a:ext cx="0" cy="264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3492561" y="5484824"/>
            <a:ext cx="276727" cy="264694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3769287" y="5639510"/>
            <a:ext cx="2178918" cy="1203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874336" y="5672435"/>
            <a:ext cx="4769318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671324" y="5533660"/>
            <a:ext cx="0" cy="264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069282" y="5540088"/>
            <a:ext cx="0" cy="264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330036" y="5907578"/>
            <a:ext cx="3416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okman Old Style" panose="02050604050505020204" pitchFamily="18" charset="0"/>
              </a:rPr>
              <a:t> 7	     8		</a:t>
            </a:r>
            <a:r>
              <a:rPr lang="en-US" sz="2800" dirty="0">
                <a:latin typeface="Bookman Old Style" panose="02050604050505020204" pitchFamily="18" charset="0"/>
              </a:rPr>
              <a:t> </a:t>
            </a:r>
            <a:r>
              <a:rPr lang="en-US" sz="2800" dirty="0" smtClean="0">
                <a:latin typeface="Bookman Old Style" panose="02050604050505020204" pitchFamily="18" charset="0"/>
              </a:rPr>
              <a:t>9</a:t>
            </a:r>
            <a:endParaRPr lang="en-US" sz="2800" dirty="0">
              <a:latin typeface="Bookman Old Style" panose="02050604050505020204" pitchFamily="18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0406956" y="5540088"/>
            <a:ext cx="0" cy="264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8930918" y="5484824"/>
            <a:ext cx="276727" cy="264694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9207644" y="5639510"/>
            <a:ext cx="2178918" cy="1203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644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20" grpId="0"/>
      <p:bldP spid="21" grpId="0"/>
      <p:bldP spid="25" grpId="0"/>
      <p:bldP spid="27" grpId="0" animBg="1"/>
      <p:bldP spid="32" grpId="0"/>
      <p:bldP spid="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488" y="0"/>
            <a:ext cx="9875520" cy="1356360"/>
          </a:xfrm>
        </p:spPr>
        <p:txBody>
          <a:bodyPr>
            <a:normAutofit fontScale="90000"/>
          </a:bodyPr>
          <a:lstStyle/>
          <a:p>
            <a:r>
              <a:rPr lang="en-US" sz="6000" b="1" u="sng" dirty="0" smtClean="0"/>
              <a:t>Inequalities in Word Problems</a:t>
            </a:r>
            <a:endParaRPr lang="en-US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898" y="1252182"/>
            <a:ext cx="11450472" cy="226894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4000" dirty="0" smtClean="0"/>
              <a:t>Lauren is making party favor bags for each of her 7 friends attending her birthday party. She does not want to spend more than $42 on the party favors. </a:t>
            </a:r>
            <a:r>
              <a:rPr lang="en-US" sz="4000" i="1" dirty="0" smtClean="0"/>
              <a:t>Write and solve an inequality</a:t>
            </a:r>
            <a:r>
              <a:rPr lang="en-US" sz="4000" dirty="0" smtClean="0"/>
              <a:t> to find the maximum cost for each party favor bag.</a:t>
            </a:r>
          </a:p>
          <a:p>
            <a:pPr marL="45720" indent="0" algn="ctr">
              <a:buNone/>
            </a:pPr>
            <a:r>
              <a:rPr lang="en-US" sz="4000" dirty="0" smtClean="0"/>
              <a:t>Let </a:t>
            </a:r>
            <a:r>
              <a:rPr lang="en-US" sz="4000" i="1" dirty="0" smtClean="0"/>
              <a:t>c </a:t>
            </a:r>
            <a:r>
              <a:rPr lang="en-US" sz="4000" dirty="0" smtClean="0"/>
              <a:t>stand for the cost of each party favor bag.</a:t>
            </a:r>
            <a:endParaRPr lang="en-US" sz="4000" dirty="0"/>
          </a:p>
        </p:txBody>
      </p:sp>
      <p:pic>
        <p:nvPicPr>
          <p:cNvPr id="2050" name="Picture 2" descr="C:\Users\owner\AppData\Local\Microsoft\Windows\Temporary Internet Files\Content.IE5\Q9VCZ6VT\balloons-colorful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6764" y="4785470"/>
            <a:ext cx="1678674" cy="1830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60060" y="4785470"/>
                <a:ext cx="746532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</a:rPr>
                        <m:t>7</m:t>
                      </m:r>
                      <m:r>
                        <a:rPr lang="en-US" sz="4400" b="0" i="1" smtClean="0">
                          <a:latin typeface="Cambria Math"/>
                        </a:rPr>
                        <m:t>𝑐</m:t>
                      </m:r>
                      <m:r>
                        <a:rPr lang="en-US" sz="4400" b="0" i="1" smtClean="0">
                          <a:latin typeface="Cambria Math"/>
                        </a:rPr>
                        <m:t> ≤42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0060" y="4785470"/>
                <a:ext cx="7465325" cy="76944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244920" y="5547049"/>
                <a:ext cx="396669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 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en-US" sz="3600" dirty="0" smtClean="0"/>
                  <a:t> 7	</a:t>
                </a:r>
                <a14:m>
                  <m:oMath xmlns:m="http://schemas.openxmlformats.org/officeDocument/2006/math">
                    <m:r>
                      <a:rPr lang="en-US" sz="3600" b="0" i="0" smtClean="0">
                        <a:latin typeface="Cambria Math"/>
                        <a:ea typeface="Cambria Math"/>
                      </a:rPr>
                      <m:t>          </m:t>
                    </m:r>
                    <m:r>
                      <a:rPr lang="en-US" sz="3600" i="1" smtClean="0"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en-US" sz="3600" dirty="0" smtClean="0"/>
                  <a:t> 7</a:t>
                </a:r>
                <a:endParaRPr lang="en-US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4920" y="5547049"/>
                <a:ext cx="3966692" cy="646331"/>
              </a:xfrm>
              <a:prstGeom prst="rect">
                <a:avLst/>
              </a:prstGeom>
              <a:blipFill rotWithShape="1">
                <a:blip r:embed="rId4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 flipH="1">
            <a:off x="3751693" y="4655563"/>
            <a:ext cx="395304" cy="162138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27528" y="4785469"/>
            <a:ext cx="152400" cy="140791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074801" y="4839163"/>
                <a:ext cx="291062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𝒄</m:t>
                      </m:r>
                      <m:r>
                        <a:rPr lang="en-US" sz="4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≤</m:t>
                      </m:r>
                      <m:r>
                        <a:rPr lang="en-US" sz="4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𝟔</m:t>
                      </m:r>
                    </m:oMath>
                  </m:oMathPara>
                </a14:m>
                <a:endParaRPr lang="en-US" sz="4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4801" y="4839163"/>
                <a:ext cx="2910626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6319249" y="5489424"/>
            <a:ext cx="44217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Each bag should cost no more than $6.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8345606" y="1774209"/>
            <a:ext cx="9416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116704" y="2361063"/>
            <a:ext cx="162427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07241" y="2922896"/>
            <a:ext cx="51565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424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228600"/>
            <a:ext cx="9875520" cy="1356360"/>
          </a:xfrm>
        </p:spPr>
        <p:txBody>
          <a:bodyPr>
            <a:normAutofit/>
          </a:bodyPr>
          <a:lstStyle/>
          <a:p>
            <a:r>
              <a:rPr lang="en-US" sz="6600" b="1" u="sng" dirty="0" smtClean="0"/>
              <a:t>Two-Step Inequalities </a:t>
            </a:r>
            <a:endParaRPr lang="en-US" sz="66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82600" y="1584960"/>
                <a:ext cx="9872871" cy="2858251"/>
              </a:xfrm>
            </p:spPr>
            <p:txBody>
              <a:bodyPr>
                <a:normAutofit/>
              </a:bodyPr>
              <a:lstStyle/>
              <a:p>
                <a:pPr marL="45720" indent="0">
                  <a:buNone/>
                </a:pPr>
                <a:r>
                  <a:rPr lang="en-US" sz="5400" b="0" dirty="0" smtClean="0"/>
                  <a:t>Solve	 	</a:t>
                </a:r>
                <a14:m>
                  <m:oMath xmlns:m="http://schemas.openxmlformats.org/officeDocument/2006/math">
                    <m:r>
                      <a:rPr lang="en-US" sz="5400" b="0" i="1" smtClean="0">
                        <a:latin typeface="Cambria Math"/>
                      </a:rPr>
                      <m:t>9</m:t>
                    </m:r>
                    <m:r>
                      <a:rPr lang="en-US" sz="5400" b="0" i="1" smtClean="0">
                        <a:latin typeface="Cambria Math"/>
                      </a:rPr>
                      <m:t>𝑛</m:t>
                    </m:r>
                    <m:r>
                      <a:rPr lang="en-US" sz="5400" b="0" i="1" smtClean="0">
                        <a:latin typeface="Cambria Math"/>
                      </a:rPr>
                      <m:t> +5 &gt;32</m:t>
                    </m:r>
                  </m:oMath>
                </a14:m>
                <a:endParaRPr lang="en-US" sz="5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2600" y="1584960"/>
                <a:ext cx="9872871" cy="2858251"/>
              </a:xfrm>
              <a:blipFill rotWithShape="1">
                <a:blip r:embed="rId2"/>
                <a:stretch>
                  <a:fillRect l="-2778" t="-87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21972" y="2426042"/>
            <a:ext cx="11500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 smtClean="0"/>
              <a:t>Quickwrite</a:t>
            </a:r>
            <a:r>
              <a:rPr lang="en-US" sz="3200" dirty="0" smtClean="0"/>
              <a:t>: Explain your prediction for solving the inequality.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21972" y="3142357"/>
            <a:ext cx="11500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/>
              <a:t>Share your prediction with your shoulder partner…</a:t>
            </a:r>
            <a:endParaRPr lang="en-US" sz="32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734874" y="3974669"/>
                <a:ext cx="3721995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/>
                        </a:rPr>
                        <m:t>9</m:t>
                      </m:r>
                      <m:r>
                        <a:rPr lang="en-US" sz="3600" i="1">
                          <a:latin typeface="Cambria Math"/>
                        </a:rPr>
                        <m:t>𝑛</m:t>
                      </m:r>
                      <m:r>
                        <a:rPr lang="en-US" sz="3600" i="1">
                          <a:latin typeface="Cambria Math"/>
                        </a:rPr>
                        <m:t> +5 &gt;32</m:t>
                      </m:r>
                    </m:oMath>
                  </m:oMathPara>
                </a14:m>
                <a:endParaRPr lang="en-US" sz="3600" dirty="0"/>
              </a:p>
              <a:p>
                <a:endParaRPr lang="en-US" sz="3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4874" y="3974669"/>
                <a:ext cx="3721995" cy="120032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217833" y="4460686"/>
                <a:ext cx="396669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       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/>
                        <a:ea typeface="Cambria Math"/>
                      </a:rPr>
                      <m:t>−</m:t>
                    </m:r>
                  </m:oMath>
                </a14:m>
                <a:r>
                  <a:rPr lang="en-US" sz="3600" dirty="0" smtClean="0"/>
                  <a:t> 5	</a:t>
                </a:r>
                <a:r>
                  <a:rPr lang="en-US" sz="36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  <a:ea typeface="Cambria Math"/>
                      </a:rPr>
                      <m:t>−</m:t>
                    </m:r>
                  </m:oMath>
                </a14:m>
                <a:r>
                  <a:rPr lang="en-US" sz="3600" dirty="0"/>
                  <a:t> 5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7833" y="4460686"/>
                <a:ext cx="3966692" cy="646331"/>
              </a:xfrm>
              <a:prstGeom prst="rect">
                <a:avLst/>
              </a:prstGeom>
              <a:blipFill rotWithShape="1">
                <a:blip r:embed="rId4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4217833" y="5174998"/>
            <a:ext cx="296857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7" idx="0"/>
          </p:cNvCxnSpPr>
          <p:nvPr/>
        </p:nvCxnSpPr>
        <p:spPr>
          <a:xfrm flipV="1">
            <a:off x="5151549" y="3974669"/>
            <a:ext cx="444323" cy="11323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5142964" y="3941821"/>
            <a:ext cx="452907" cy="11323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767071" y="5232342"/>
                <a:ext cx="3721995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/>
                        </a:rPr>
                        <m:t>9</m:t>
                      </m:r>
                      <m:r>
                        <a:rPr lang="en-US" sz="3600" i="1" smtClean="0">
                          <a:latin typeface="Cambria Math"/>
                        </a:rPr>
                        <m:t>𝑛</m:t>
                      </m:r>
                      <m:r>
                        <a:rPr lang="en-US" sz="3600" i="1" smtClean="0">
                          <a:latin typeface="Cambria Math"/>
                        </a:rPr>
                        <m:t>   &gt;   27</m:t>
                      </m:r>
                    </m:oMath>
                  </m:oMathPara>
                </a14:m>
                <a:endParaRPr lang="en-US" sz="3600" dirty="0"/>
              </a:p>
              <a:p>
                <a:endParaRPr lang="en-US" sz="3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7071" y="5232342"/>
                <a:ext cx="3721995" cy="120032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490177" y="5758272"/>
                <a:ext cx="396669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     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/>
                        <a:ea typeface="Cambria Math"/>
                      </a:rPr>
                      <m:t>÷</m:t>
                    </m:r>
                    <m:r>
                      <a:rPr lang="en-US" sz="3600" b="0" i="1" smtClean="0">
                        <a:latin typeface="Cambria Math"/>
                        <a:ea typeface="Cambria Math"/>
                      </a:rPr>
                      <m:t>9</m:t>
                    </m:r>
                  </m:oMath>
                </a14:m>
                <a:r>
                  <a:rPr lang="en-US" sz="3600" dirty="0" smtClean="0"/>
                  <a:t>	</a:t>
                </a:r>
                <a:r>
                  <a:rPr lang="en-US" sz="3600" dirty="0" smtClean="0">
                    <a:ea typeface="Cambria Math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/>
                        <a:ea typeface="Cambria Math"/>
                      </a:rPr>
                      <m:t>÷</m:t>
                    </m:r>
                    <m:r>
                      <a:rPr lang="en-US" sz="3600" b="0" i="1" smtClean="0">
                        <a:latin typeface="Cambria Math"/>
                        <a:ea typeface="Cambria Math"/>
                      </a:rPr>
                      <m:t>9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0177" y="5758272"/>
                <a:ext cx="3966692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 flipV="1">
            <a:off x="4338033" y="5232342"/>
            <a:ext cx="444323" cy="11323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4329448" y="5199494"/>
            <a:ext cx="452907" cy="11323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984901" y="4574833"/>
                <a:ext cx="280759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𝒏</m:t>
                      </m:r>
                      <m:r>
                        <a:rPr lang="en-US" sz="5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&gt;</m:t>
                      </m:r>
                      <m:r>
                        <a:rPr lang="en-US" sz="5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𝟑</m:t>
                      </m:r>
                    </m:oMath>
                  </m:oMathPara>
                </a14:m>
                <a:endParaRPr lang="en-US" sz="5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4901" y="4574833"/>
                <a:ext cx="2807595" cy="92333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06180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5" grpId="0"/>
      <p:bldP spid="16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541" y="519448"/>
            <a:ext cx="9875520" cy="1356360"/>
          </a:xfrm>
        </p:spPr>
        <p:txBody>
          <a:bodyPr>
            <a:noAutofit/>
          </a:bodyPr>
          <a:lstStyle/>
          <a:p>
            <a:r>
              <a:rPr lang="en-US" sz="6600" b="1" u="sng" dirty="0" smtClean="0"/>
              <a:t>Open your data folders to LG 602 again…</a:t>
            </a:r>
            <a:endParaRPr lang="en-US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2392251"/>
            <a:ext cx="11590985" cy="40386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Exit Slip:	Reflect on this </a:t>
            </a:r>
            <a:r>
              <a:rPr lang="en-US" sz="4800" dirty="0" smtClean="0"/>
              <a:t>learning </a:t>
            </a:r>
            <a:r>
              <a:rPr lang="en-US" sz="4800" dirty="0" smtClean="0"/>
              <a:t>goal </a:t>
            </a:r>
          </a:p>
          <a:p>
            <a:endParaRPr lang="en-US" sz="4800" dirty="0"/>
          </a:p>
          <a:p>
            <a:pPr marL="45720" indent="0">
              <a:buNone/>
            </a:pPr>
            <a:r>
              <a:rPr lang="en-US" sz="4800" dirty="0" smtClean="0"/>
              <a:t>I rated myself a level _____ on </a:t>
            </a:r>
            <a:r>
              <a:rPr lang="en-US" sz="4800" u="sng" dirty="0" smtClean="0"/>
              <a:t>(today’s date)</a:t>
            </a:r>
            <a:r>
              <a:rPr lang="en-US" sz="4800" dirty="0" smtClean="0"/>
              <a:t>. I know I am a level _____ because _______.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9071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178" y="467932"/>
            <a:ext cx="9875520" cy="1356360"/>
          </a:xfrm>
        </p:spPr>
        <p:txBody>
          <a:bodyPr>
            <a:normAutofit/>
          </a:bodyPr>
          <a:lstStyle/>
          <a:p>
            <a:r>
              <a:rPr lang="en-US" sz="6000" b="1" u="sng" dirty="0" smtClean="0"/>
              <a:t>Homework</a:t>
            </a:r>
            <a:endParaRPr lang="en-US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277" y="2057400"/>
            <a:ext cx="9530366" cy="40386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WB pages </a:t>
            </a:r>
            <a:r>
              <a:rPr lang="en-US" sz="6000" dirty="0" smtClean="0"/>
              <a:t>131-132 </a:t>
            </a:r>
            <a:r>
              <a:rPr lang="en-US" sz="6000" dirty="0" smtClean="0"/>
              <a:t>ODDS due </a:t>
            </a:r>
            <a:r>
              <a:rPr lang="en-US" sz="6000" b="1" dirty="0" smtClean="0">
                <a:solidFill>
                  <a:schemeClr val="tx1"/>
                </a:solidFill>
              </a:rPr>
              <a:t>Monday (white) </a:t>
            </a:r>
            <a:r>
              <a:rPr lang="en-US" sz="6000" dirty="0" smtClean="0"/>
              <a:t>or </a:t>
            </a:r>
            <a:r>
              <a:rPr lang="en-US" sz="6000" b="1" dirty="0" smtClean="0">
                <a:solidFill>
                  <a:srgbClr val="00B050"/>
                </a:solidFill>
              </a:rPr>
              <a:t>Tuesday (green)</a:t>
            </a:r>
            <a:endParaRPr lang="en-US" sz="6000" b="1" dirty="0">
              <a:solidFill>
                <a:srgbClr val="00B050"/>
              </a:solidFill>
            </a:endParaRPr>
          </a:p>
        </p:txBody>
      </p:sp>
      <p:pic>
        <p:nvPicPr>
          <p:cNvPr id="2050" name="Picture 2" descr="http://school.discoveryeducation.com/clipart/images/homedo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4900" y="2936383"/>
            <a:ext cx="3079616" cy="3381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4875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075" y="86945"/>
            <a:ext cx="5603790" cy="1181682"/>
          </a:xfrm>
        </p:spPr>
        <p:txBody>
          <a:bodyPr>
            <a:normAutofit/>
          </a:bodyPr>
          <a:lstStyle/>
          <a:p>
            <a:r>
              <a:rPr lang="en-US" sz="5400" b="1" u="sng" dirty="0" smtClean="0"/>
              <a:t>Bellwork Answers</a:t>
            </a:r>
            <a:endParaRPr lang="en-US" sz="54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174941" y="1916112"/>
            <a:ext cx="19334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t</a:t>
            </a:r>
            <a:r>
              <a:rPr lang="en-US" sz="4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= 3</a:t>
            </a:r>
            <a:r>
              <a:rPr lang="en-US" sz="4000" b="1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</a:t>
            </a:r>
            <a:endParaRPr lang="en-US" sz="4000" b="1" i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24804" y="1516558"/>
            <a:ext cx="124324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AutoNum type="alphaLcPeriod"/>
            </a:pPr>
            <a:r>
              <a:rPr lang="en-US" sz="2400" b="1" dirty="0" smtClean="0"/>
              <a:t>  Write an equation to find </a:t>
            </a:r>
            <a:r>
              <a:rPr lang="en-US" sz="2400" b="1" i="1" dirty="0" smtClean="0"/>
              <a:t>t</a:t>
            </a:r>
            <a:r>
              <a:rPr lang="en-US" sz="2400" b="1" dirty="0" smtClean="0"/>
              <a:t>, the total cost in dollars for a lunch pass with </a:t>
            </a:r>
            <a:r>
              <a:rPr lang="en-US" sz="2400" b="1" i="1" dirty="0" smtClean="0"/>
              <a:t>n</a:t>
            </a:r>
            <a:r>
              <a:rPr lang="en-US" sz="2400" b="1" dirty="0" smtClean="0"/>
              <a:t> lunches.</a:t>
            </a:r>
          </a:p>
          <a:p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-213713" y="2701498"/>
            <a:ext cx="12432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       </a:t>
            </a:r>
            <a:r>
              <a:rPr lang="en-US" sz="2400" b="1" dirty="0" smtClean="0"/>
              <a:t>b.	  Graph the ordered pairs.</a:t>
            </a:r>
            <a:endParaRPr lang="en-US" sz="2400" b="1" dirty="0"/>
          </a:p>
        </p:txBody>
      </p:sp>
      <p:pic>
        <p:nvPicPr>
          <p:cNvPr id="1026" name="Picture 2" descr="http://www.doemass.org/mcas/images/db/05m06q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527" y="3111026"/>
            <a:ext cx="4106690" cy="3351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967484" y="2701498"/>
            <a:ext cx="3841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       </a:t>
            </a:r>
            <a:r>
              <a:rPr lang="en-US" sz="2400" b="1" dirty="0"/>
              <a:t>c</a:t>
            </a:r>
            <a:r>
              <a:rPr lang="en-US" sz="2400" b="1" dirty="0" smtClean="0"/>
              <a:t>.	  Analyze the graph.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002528" y="3231116"/>
            <a:ext cx="61894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The graph makes a line because it’s a </a:t>
            </a:r>
            <a:r>
              <a:rPr lang="en-US" sz="3200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linear</a:t>
            </a:r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function.</a:t>
            </a:r>
            <a:endParaRPr lang="en-US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1500369" y="3231116"/>
            <a:ext cx="946617" cy="294723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30849" y="3894252"/>
            <a:ext cx="85567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Bookman Old Style" panose="02050604050505020204" pitchFamily="18" charset="0"/>
              </a:rPr>
              <a:t>(1,3)</a:t>
            </a:r>
          </a:p>
          <a:p>
            <a:endParaRPr lang="en-US" sz="2200" dirty="0">
              <a:latin typeface="Bookman Old Style" panose="02050604050505020204" pitchFamily="18" charset="0"/>
            </a:endParaRPr>
          </a:p>
          <a:p>
            <a:r>
              <a:rPr lang="en-US" sz="2200" dirty="0" smtClean="0">
                <a:latin typeface="Bookman Old Style" panose="02050604050505020204" pitchFamily="18" charset="0"/>
              </a:rPr>
              <a:t>(2,6)</a:t>
            </a:r>
          </a:p>
          <a:p>
            <a:endParaRPr lang="en-US" sz="2200" dirty="0">
              <a:latin typeface="Bookman Old Style" panose="02050604050505020204" pitchFamily="18" charset="0"/>
            </a:endParaRPr>
          </a:p>
          <a:p>
            <a:r>
              <a:rPr lang="en-US" sz="2200" dirty="0" smtClean="0">
                <a:latin typeface="Bookman Old Style" panose="02050604050505020204" pitchFamily="18" charset="0"/>
              </a:rPr>
              <a:t>(3,9)</a:t>
            </a:r>
            <a:endParaRPr lang="en-US" sz="2200" dirty="0">
              <a:latin typeface="Bookman Old Style" panose="0205060405050502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67482" y="4540189"/>
            <a:ext cx="68038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   </a:t>
            </a:r>
            <a:r>
              <a:rPr lang="en-US" sz="2400" b="1" dirty="0"/>
              <a:t>d</a:t>
            </a:r>
            <a:r>
              <a:rPr lang="en-US" sz="2400" b="1" dirty="0" smtClean="0"/>
              <a:t>.	  </a:t>
            </a:r>
            <a:r>
              <a:rPr lang="en-US" sz="2400" b="1" dirty="0"/>
              <a:t>Determine how much it would cost </a:t>
            </a:r>
            <a:r>
              <a:rPr lang="en-US" sz="2400" b="1" dirty="0" smtClean="0"/>
              <a:t>		  to </a:t>
            </a:r>
            <a:r>
              <a:rPr lang="en-US" sz="2400" b="1" dirty="0"/>
              <a:t>purchase 25 </a:t>
            </a:r>
            <a:r>
              <a:rPr lang="en-US" sz="2400" b="1" dirty="0" smtClean="0"/>
              <a:t>lunches.</a:t>
            </a:r>
            <a:endParaRPr lang="en-US" sz="2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002529" y="5522926"/>
                <a:ext cx="562273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solidFill>
                      <a:srgbClr val="FF0000"/>
                    </a:solidFill>
                    <a:latin typeface="Bookman Old Style" panose="02050604050505020204" pitchFamily="18" charset="0"/>
                  </a:rPr>
                  <a:t>25 </a:t>
                </a:r>
                <a14:m>
                  <m:oMath xmlns:m="http://schemas.openxmlformats.org/officeDocument/2006/math">
                    <m:r>
                      <a:rPr lang="en-US" sz="40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40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 </m:t>
                    </m:r>
                  </m:oMath>
                </a14:m>
                <a:r>
                  <a:rPr lang="en-US" sz="4000" dirty="0" smtClean="0">
                    <a:solidFill>
                      <a:srgbClr val="FF0000"/>
                    </a:solidFill>
                    <a:latin typeface="Bookman Old Style" panose="02050604050505020204" pitchFamily="18" charset="0"/>
                  </a:rPr>
                  <a:t>3 = </a:t>
                </a:r>
                <a:r>
                  <a:rPr lang="en-US" sz="4000" b="1" dirty="0" smtClean="0">
                    <a:solidFill>
                      <a:srgbClr val="FF0000"/>
                    </a:solidFill>
                    <a:latin typeface="Bookman Old Style" panose="02050604050505020204" pitchFamily="18" charset="0"/>
                  </a:rPr>
                  <a:t>$75</a:t>
                </a:r>
                <a:endParaRPr lang="en-US" sz="4000" b="1" dirty="0">
                  <a:solidFill>
                    <a:srgbClr val="FF0000"/>
                  </a:solidFill>
                  <a:latin typeface="Bookman Old Style" panose="02050604050505020204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2529" y="5522926"/>
                <a:ext cx="5622733" cy="707886"/>
              </a:xfrm>
              <a:prstGeom prst="rect">
                <a:avLst/>
              </a:prstGeom>
              <a:blipFill rotWithShape="1">
                <a:blip r:embed="rId3"/>
                <a:stretch>
                  <a:fillRect l="-3905"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Oval 14"/>
          <p:cNvSpPr/>
          <p:nvPr/>
        </p:nvSpPr>
        <p:spPr>
          <a:xfrm>
            <a:off x="2047145" y="3919145"/>
            <a:ext cx="255592" cy="20779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791553" y="4635337"/>
            <a:ext cx="255592" cy="20779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552612" y="5359867"/>
            <a:ext cx="255592" cy="20779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309154"/>
              </p:ext>
            </p:extLst>
          </p:nvPr>
        </p:nvGraphicFramePr>
        <p:xfrm>
          <a:off x="6165667" y="318111"/>
          <a:ext cx="4407436" cy="100610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47915"/>
                <a:gridCol w="768540"/>
                <a:gridCol w="856993"/>
                <a:gridCol w="833988"/>
              </a:tblGrid>
              <a:tr h="503497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Lunches (</a:t>
                      </a:r>
                      <a:r>
                        <a:rPr lang="en-US" sz="2000" b="1" i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n</a:t>
                      </a:r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502607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Total Cost (</a:t>
                      </a:r>
                      <a:r>
                        <a:rPr lang="en-US" sz="2000" b="1" i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t</a:t>
                      </a:r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9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6449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  <p:bldP spid="22" grpId="0"/>
      <p:bldP spid="19" grpId="0"/>
      <p:bldP spid="15" grpId="0" animBg="1"/>
      <p:bldP spid="21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84" y="381000"/>
            <a:ext cx="9875520" cy="1356360"/>
          </a:xfrm>
        </p:spPr>
        <p:txBody>
          <a:bodyPr>
            <a:normAutofit/>
          </a:bodyPr>
          <a:lstStyle/>
          <a:p>
            <a:r>
              <a:rPr lang="en-US" sz="6000" b="1" u="sng" dirty="0" err="1" smtClean="0"/>
              <a:t>Bellwork</a:t>
            </a:r>
            <a:r>
              <a:rPr lang="en-US" sz="6000" b="1" u="sng" dirty="0" smtClean="0"/>
              <a:t> (in your spiral):</a:t>
            </a:r>
            <a:endParaRPr lang="en-US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4" y="1590975"/>
            <a:ext cx="11646569" cy="61361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4400" dirty="0" err="1" smtClean="0">
                <a:solidFill>
                  <a:schemeClr val="tx1"/>
                </a:solidFill>
              </a:rPr>
              <a:t>Quickwrite</a:t>
            </a:r>
            <a:r>
              <a:rPr lang="en-US" sz="4400" dirty="0" smtClean="0">
                <a:solidFill>
                  <a:schemeClr val="tx1"/>
                </a:solidFill>
              </a:rPr>
              <a:t>: What is the difference between the two signs? How does it affect the go-kart riders?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728" y="3042577"/>
            <a:ext cx="4793916" cy="31834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3611" y="3055938"/>
            <a:ext cx="2751889" cy="31700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Impact" panose="020B0806030902050204" pitchFamily="34" charset="0"/>
              </a:rPr>
              <a:t>You must be exactly 12 years old to ride the go-karts.</a:t>
            </a:r>
            <a:endParaRPr lang="en-US" sz="4000" dirty="0">
              <a:latin typeface="Impact" panose="020B080603090205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29872" y="3042577"/>
            <a:ext cx="2719446" cy="31700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Impact" panose="020B0806030902050204" pitchFamily="34" charset="0"/>
              </a:rPr>
              <a:t>You must be at least 12 years old to ride the go-karts.</a:t>
            </a:r>
            <a:endParaRPr lang="en-US" sz="40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540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7097" y="403653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Bookman Old Style" panose="02050604050505020204" pitchFamily="18" charset="0"/>
              </a:rPr>
              <a:t>8-2 Inequalities</a:t>
            </a:r>
            <a:endParaRPr lang="en-US" sz="6000" dirty="0">
              <a:latin typeface="Bookman Old Style" panose="02050604050505020204" pitchFamily="18" charset="0"/>
            </a:endParaRPr>
          </a:p>
        </p:txBody>
      </p:sp>
      <p:pic>
        <p:nvPicPr>
          <p:cNvPr id="2050" name="Picture 2" descr="http://www.educationquizzes.com/library/GCSE/Maths/LinearInequalities(F)/Linear-Inequalities-(F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0223" y="2500694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xplosion 2 4"/>
          <p:cNvSpPr/>
          <p:nvPr/>
        </p:nvSpPr>
        <p:spPr>
          <a:xfrm>
            <a:off x="185061" y="1509380"/>
            <a:ext cx="5099222" cy="3649362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 rot="20594721">
            <a:off x="1165363" y="2456897"/>
            <a:ext cx="31386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Bookman Old Style" panose="02050604050505020204" pitchFamily="18" charset="0"/>
              </a:rPr>
              <a:t>Do these symbols look familiar?</a:t>
            </a:r>
            <a:endParaRPr lang="en-US" sz="3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077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387" y="103566"/>
            <a:ext cx="6744142" cy="66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7148" y="1468192"/>
            <a:ext cx="395381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Bookman Old Style" panose="02050604050505020204" pitchFamily="18" charset="0"/>
              </a:rPr>
              <a:t>Open your data folder to the second page, </a:t>
            </a:r>
          </a:p>
          <a:p>
            <a:pPr algn="ctr"/>
            <a:r>
              <a:rPr lang="en-US" sz="4400" dirty="0" smtClean="0">
                <a:latin typeface="Bookman Old Style" panose="02050604050505020204" pitchFamily="18" charset="0"/>
              </a:rPr>
              <a:t>“</a:t>
            </a:r>
            <a:r>
              <a:rPr lang="en-US" sz="4400" b="1" dirty="0" smtClean="0">
                <a:latin typeface="Bookman Old Style" panose="02050604050505020204" pitchFamily="18" charset="0"/>
              </a:rPr>
              <a:t>LG 602</a:t>
            </a:r>
            <a:r>
              <a:rPr lang="en-US" sz="4400" dirty="0" smtClean="0">
                <a:latin typeface="Bookman Old Style" panose="02050604050505020204" pitchFamily="18" charset="0"/>
              </a:rPr>
              <a:t>.”</a:t>
            </a:r>
            <a:endParaRPr lang="en-US" sz="4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42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717800"/>
            <a:ext cx="11950700" cy="1356360"/>
          </a:xfrm>
        </p:spPr>
        <p:txBody>
          <a:bodyPr>
            <a:noAutofit/>
          </a:bodyPr>
          <a:lstStyle/>
          <a:p>
            <a:pPr marL="0" indent="0"/>
            <a:r>
              <a:rPr lang="en-US" sz="6000" b="1" u="sng" dirty="0">
                <a:solidFill>
                  <a:srgbClr val="FF0000"/>
                </a:solidFill>
              </a:rPr>
              <a:t>Today I am </a:t>
            </a:r>
            <a:r>
              <a:rPr lang="en-US" sz="4800" dirty="0">
                <a:solidFill>
                  <a:schemeClr val="tx1"/>
                </a:solidFill>
              </a:rPr>
              <a:t>working </a:t>
            </a:r>
            <a:r>
              <a:rPr lang="en-US" sz="4800" dirty="0" smtClean="0">
                <a:solidFill>
                  <a:schemeClr val="tx1"/>
                </a:solidFill>
              </a:rPr>
              <a:t>with </a:t>
            </a:r>
            <a:r>
              <a:rPr lang="en-US" sz="4800" dirty="0" smtClean="0">
                <a:solidFill>
                  <a:schemeClr val="tx1"/>
                </a:solidFill>
              </a:rPr>
              <a:t>inequalities.</a:t>
            </a:r>
            <a:br>
              <a:rPr lang="en-US" sz="4800" dirty="0" smtClean="0">
                <a:solidFill>
                  <a:schemeClr val="tx1"/>
                </a:solidFill>
              </a:rPr>
            </a:br>
            <a:r>
              <a:rPr lang="en-US" sz="4800" dirty="0" err="1" smtClean="0">
                <a:solidFill>
                  <a:schemeClr val="bg1"/>
                </a:solidFill>
              </a:rPr>
              <a:t>quat</a:t>
            </a:r>
            <a:r>
              <a:rPr lang="en-US" sz="4800" dirty="0" smtClean="0">
                <a:solidFill>
                  <a:schemeClr val="bg1"/>
                </a:solidFill>
              </a:rPr>
              <a:t/>
            </a:r>
            <a:br>
              <a:rPr lang="en-US" sz="4800" dirty="0" smtClean="0">
                <a:solidFill>
                  <a:schemeClr val="bg1"/>
                </a:solidFill>
              </a:rPr>
            </a:br>
            <a:r>
              <a:rPr lang="en-US" sz="6000" b="1" u="sng" dirty="0" smtClean="0">
                <a:solidFill>
                  <a:schemeClr val="accent5">
                    <a:lumMod val="75000"/>
                  </a:schemeClr>
                </a:solidFill>
              </a:rPr>
              <a:t>So </a:t>
            </a:r>
            <a:r>
              <a:rPr lang="en-US" sz="6000" b="1" u="sng" dirty="0">
                <a:solidFill>
                  <a:schemeClr val="accent5">
                    <a:lumMod val="75000"/>
                  </a:schemeClr>
                </a:solidFill>
              </a:rPr>
              <a:t>that I can</a:t>
            </a:r>
            <a:r>
              <a:rPr lang="en-US" sz="6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4800" dirty="0" smtClean="0">
                <a:solidFill>
                  <a:schemeClr val="tx1"/>
                </a:solidFill>
              </a:rPr>
              <a:t>solve </a:t>
            </a:r>
            <a:r>
              <a:rPr lang="en-US" sz="4800" dirty="0" smtClean="0">
                <a:solidFill>
                  <a:schemeClr val="tx1"/>
                </a:solidFill>
              </a:rPr>
              <a:t>and graph one step </a:t>
            </a:r>
            <a:r>
              <a:rPr lang="en-US" sz="4800" dirty="0" smtClean="0">
                <a:solidFill>
                  <a:schemeClr val="tx1"/>
                </a:solidFill>
              </a:rPr>
              <a:t>inequalities.</a:t>
            </a:r>
            <a:br>
              <a:rPr lang="en-US" sz="4800" dirty="0" smtClean="0">
                <a:solidFill>
                  <a:schemeClr val="tx1"/>
                </a:solidFill>
              </a:rPr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6000" b="1" u="sng" dirty="0">
                <a:solidFill>
                  <a:srgbClr val="00B050"/>
                </a:solidFill>
              </a:rPr>
              <a:t>I’ll know I got it if I can</a:t>
            </a:r>
            <a:r>
              <a:rPr lang="en-US" sz="6000" b="1" dirty="0">
                <a:solidFill>
                  <a:srgbClr val="00B050"/>
                </a:solidFill>
              </a:rPr>
              <a:t> </a:t>
            </a:r>
            <a:r>
              <a:rPr lang="en-US" sz="4800" dirty="0" smtClean="0">
                <a:solidFill>
                  <a:schemeClr val="tx1"/>
                </a:solidFill>
              </a:rPr>
              <a:t>solve and graph the following inequality. </a:t>
            </a:r>
            <a:endParaRPr lang="en-US" sz="4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870700" y="5676900"/>
                <a:ext cx="4775200" cy="830997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 &gt;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𝟏𝟏</m:t>
                      </m:r>
                    </m:oMath>
                  </m:oMathPara>
                </a14:m>
                <a:endParaRPr lang="en-US" sz="48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0700" y="5676900"/>
                <a:ext cx="4775200" cy="83099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32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95" y="405063"/>
            <a:ext cx="9875520" cy="1356360"/>
          </a:xfrm>
        </p:spPr>
        <p:txBody>
          <a:bodyPr>
            <a:normAutofit/>
          </a:bodyPr>
          <a:lstStyle/>
          <a:p>
            <a:r>
              <a:rPr lang="en-US" sz="6000" b="1" u="sng" dirty="0" smtClean="0"/>
              <a:t>Inequality</a:t>
            </a:r>
            <a:endParaRPr lang="en-US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958" y="1761423"/>
            <a:ext cx="10896765" cy="4038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A mathematical sentence that compares quantities 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579" y="2697815"/>
            <a:ext cx="11031454" cy="5472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8453" y="3245067"/>
            <a:ext cx="2318084" cy="20138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6537" y="3245067"/>
            <a:ext cx="2366624" cy="20138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4621" y="3245067"/>
            <a:ext cx="2262396" cy="20269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57017" y="3245067"/>
            <a:ext cx="2285706" cy="202694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0615" y="5386188"/>
            <a:ext cx="11178468" cy="68439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245099" y="723900"/>
            <a:ext cx="6303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WRITE THIS DOWN!!!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5807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95" y="368968"/>
            <a:ext cx="9875520" cy="1356360"/>
          </a:xfrm>
        </p:spPr>
        <p:txBody>
          <a:bodyPr>
            <a:normAutofit/>
          </a:bodyPr>
          <a:lstStyle/>
          <a:p>
            <a:r>
              <a:rPr lang="en-US" sz="6000" b="1" u="sng" dirty="0" smtClean="0"/>
              <a:t>Graphing Inequalities </a:t>
            </a:r>
            <a:endParaRPr lang="en-US" sz="60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5944" y="1725328"/>
                <a:ext cx="9872871" cy="801304"/>
              </a:xfrm>
            </p:spPr>
            <p:txBody>
              <a:bodyPr>
                <a:normAutofit/>
              </a:bodyPr>
              <a:lstStyle/>
              <a:p>
                <a:pPr marL="45720" indent="0">
                  <a:buNone/>
                </a:pPr>
                <a:r>
                  <a:rPr lang="en-US" sz="4000" dirty="0" smtClean="0"/>
                  <a:t>Example: 	</a:t>
                </a:r>
                <a14:m>
                  <m:oMath xmlns:m="http://schemas.openxmlformats.org/officeDocument/2006/math">
                    <m:r>
                      <a:rPr lang="en-US" sz="40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4000" i="1" dirty="0" smtClean="0">
                        <a:latin typeface="Cambria Math" panose="02040503050406030204" pitchFamily="18" charset="0"/>
                      </a:rPr>
                      <m:t> &gt;5 </m:t>
                    </m:r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944" y="1725328"/>
                <a:ext cx="9872871" cy="801304"/>
              </a:xfrm>
              <a:blipFill rotWithShape="0">
                <a:blip r:embed="rId2"/>
                <a:stretch>
                  <a:fillRect l="-1667" t="-21374" b="-129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93295" y="2816993"/>
            <a:ext cx="43193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Step 1</a:t>
            </a:r>
            <a:r>
              <a:rPr lang="en-US" sz="2800" dirty="0" smtClean="0"/>
              <a:t>: Draw a number line with your answer in the middle of the number line.</a:t>
            </a:r>
            <a:endParaRPr lang="en-US" sz="28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37674" y="4608094"/>
            <a:ext cx="4769318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407695" y="4475747"/>
            <a:ext cx="0" cy="264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727158" y="4475747"/>
            <a:ext cx="0" cy="264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094747" y="4475747"/>
            <a:ext cx="0" cy="264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30969" y="4802606"/>
            <a:ext cx="3416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okman Old Style" panose="02050604050505020204" pitchFamily="18" charset="0"/>
              </a:rPr>
              <a:t> 4	    5		6</a:t>
            </a:r>
            <a:endParaRPr lang="en-US" sz="2800" dirty="0">
              <a:latin typeface="Bookman Old Style" panose="0205060405050502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53201" y="2816992"/>
            <a:ext cx="40706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Step 2</a:t>
            </a:r>
            <a:r>
              <a:rPr lang="en-US" sz="2800" dirty="0" smtClean="0"/>
              <a:t>: Draw a circle over the “5” and an arrow to the right.</a:t>
            </a:r>
            <a:endParaRPr lang="en-US" sz="28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348663" y="4608094"/>
            <a:ext cx="4769318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118684" y="4475747"/>
            <a:ext cx="0" cy="264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438147" y="4475747"/>
            <a:ext cx="0" cy="264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805736" y="4475747"/>
            <a:ext cx="0" cy="264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841958" y="4802606"/>
            <a:ext cx="3416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okman Old Style" panose="02050604050505020204" pitchFamily="18" charset="0"/>
              </a:rPr>
              <a:t> 4	    5		6</a:t>
            </a:r>
            <a:endParaRPr lang="en-US" sz="2800" dirty="0">
              <a:latin typeface="Bookman Old Style" panose="02050604050505020204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8291763" y="4463715"/>
            <a:ext cx="276727" cy="264694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8550442" y="4558964"/>
            <a:ext cx="2178918" cy="1203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310139" y="5852970"/>
            <a:ext cx="10077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Predict: Why is the circle </a:t>
            </a:r>
            <a:r>
              <a:rPr lang="en-US" sz="3200" i="1" dirty="0" smtClean="0"/>
              <a:t>open</a:t>
            </a:r>
            <a:r>
              <a:rPr lang="en-US" sz="3200" dirty="0" smtClean="0"/>
              <a:t> and the arrow to the right?</a:t>
            </a:r>
            <a:endParaRPr lang="en-US" sz="3200" dirty="0"/>
          </a:p>
        </p:txBody>
      </p:sp>
      <p:sp>
        <p:nvSpPr>
          <p:cNvPr id="24" name="Explosion 2 23"/>
          <p:cNvSpPr/>
          <p:nvPr/>
        </p:nvSpPr>
        <p:spPr>
          <a:xfrm rot="1520354">
            <a:off x="7777843" y="168405"/>
            <a:ext cx="3625013" cy="2825335"/>
          </a:xfrm>
          <a:prstGeom prst="irregularSeal2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182457" y="1057852"/>
                <a:ext cx="167038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𝑎𝑛𝑑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&gt;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2457" y="1057852"/>
                <a:ext cx="1670383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8144780" y="1572117"/>
                <a:ext cx="167038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𝑎𝑛𝑑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4780" y="1572117"/>
                <a:ext cx="1670383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Oval 26"/>
          <p:cNvSpPr/>
          <p:nvPr/>
        </p:nvSpPr>
        <p:spPr>
          <a:xfrm>
            <a:off x="10100509" y="1198184"/>
            <a:ext cx="268306" cy="253384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0116551" y="1777124"/>
            <a:ext cx="268306" cy="25338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0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4" grpId="0"/>
      <p:bldP spid="19" grpId="0"/>
      <p:bldP spid="20" grpId="0" animBg="1"/>
      <p:bldP spid="23" grpId="0"/>
      <p:bldP spid="24" grpId="0" animBg="1"/>
      <p:bldP spid="25" grpId="0"/>
      <p:bldP spid="26" grpId="0"/>
      <p:bldP spid="27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957" y="70702"/>
            <a:ext cx="9875520" cy="1356360"/>
          </a:xfrm>
        </p:spPr>
        <p:txBody>
          <a:bodyPr>
            <a:normAutofit fontScale="90000"/>
          </a:bodyPr>
          <a:lstStyle/>
          <a:p>
            <a:r>
              <a:rPr lang="en-US" sz="5400" b="1" u="sng" dirty="0" smtClean="0"/>
              <a:t>Let’s Review the Go-Kart Problem</a:t>
            </a:r>
            <a:endParaRPr lang="en-US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064" y="1343931"/>
            <a:ext cx="8182140" cy="1634996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4000" dirty="0" smtClean="0"/>
              <a:t>A go-kart rider must be at least 12 years old to ride the go-karts. Graph this inequality.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135204" y="2978927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Let </a:t>
            </a:r>
            <a:r>
              <a:rPr lang="en-US" sz="2800" i="1" dirty="0" smtClean="0"/>
              <a:t>g </a:t>
            </a:r>
            <a:r>
              <a:rPr lang="en-US" sz="2800" dirty="0" smtClean="0"/>
              <a:t>stand for go-kart rider.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53453" y="3703249"/>
            <a:ext cx="109246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Turn to your shoulder partner and determine what inequality represents this scenario. How would you graph it?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12095" y="4945936"/>
                <a:ext cx="466079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𝒈</m:t>
                      </m:r>
                      <m:r>
                        <a:rPr lang="en-US" sz="5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≥</m:t>
                      </m:r>
                      <m:r>
                        <a:rPr lang="en-US" sz="5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𝟏𝟐</m:t>
                      </m:r>
                    </m:oMath>
                  </m:oMathPara>
                </a14:m>
                <a:endParaRPr lang="en-US" sz="5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095" y="4945936"/>
                <a:ext cx="4660795" cy="92333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6165783" y="5300183"/>
            <a:ext cx="4769318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935804" y="5165616"/>
            <a:ext cx="0" cy="264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622856" y="5173624"/>
            <a:ext cx="0" cy="264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08429" y="5419814"/>
            <a:ext cx="3416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okman Old Style" panose="02050604050505020204" pitchFamily="18" charset="0"/>
              </a:rPr>
              <a:t> 11	    12		13</a:t>
            </a:r>
            <a:endParaRPr lang="en-US" sz="2800" dirty="0">
              <a:latin typeface="Bookman Old Style" panose="020506040505050202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8217105" y="5196563"/>
            <a:ext cx="0" cy="264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8078741" y="5064216"/>
            <a:ext cx="276727" cy="264694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8355276" y="5291947"/>
            <a:ext cx="2178918" cy="1203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xplosion 2 13"/>
          <p:cNvSpPr/>
          <p:nvPr/>
        </p:nvSpPr>
        <p:spPr>
          <a:xfrm rot="1584620">
            <a:off x="7885268" y="593615"/>
            <a:ext cx="4270587" cy="3607160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 rot="557402">
            <a:off x="8612840" y="1717562"/>
            <a:ext cx="274629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12 is part of the </a:t>
            </a:r>
            <a:r>
              <a:rPr lang="en-US" sz="2000" b="1" dirty="0" smtClean="0"/>
              <a:t>solution set</a:t>
            </a:r>
            <a:r>
              <a:rPr lang="en-US" sz="2000" dirty="0" smtClean="0"/>
              <a:t>. Can you think of other numbers that would make the inequality true?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14682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2" grpId="0" animBg="1"/>
      <p:bldP spid="14" grpId="0" animBg="1"/>
      <p:bldP spid="15" grpId="0"/>
    </p:bldLst>
  </p:timing>
</p:sld>
</file>

<file path=ppt/theme/theme1.xml><?xml version="1.0" encoding="utf-8"?>
<a:theme xmlns:a="http://schemas.openxmlformats.org/drawingml/2006/main" name="Basis">
  <a:themeElements>
    <a:clrScheme name="Custom 1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527D55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1167</TotalTime>
  <Words>709</Words>
  <Application>Microsoft Office PowerPoint</Application>
  <PresentationFormat>Widescreen</PresentationFormat>
  <Paragraphs>126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Bookman Old Style</vt:lpstr>
      <vt:lpstr>Cambria Math</vt:lpstr>
      <vt:lpstr>Corbel</vt:lpstr>
      <vt:lpstr>Impact</vt:lpstr>
      <vt:lpstr>Basis</vt:lpstr>
      <vt:lpstr>Bellwork (in your spiral)</vt:lpstr>
      <vt:lpstr>Bellwork Answers</vt:lpstr>
      <vt:lpstr>Bellwork (in your spiral):</vt:lpstr>
      <vt:lpstr>8-2 Inequalities</vt:lpstr>
      <vt:lpstr>PowerPoint Presentation</vt:lpstr>
      <vt:lpstr>Today I am working with inequalities. quat So that I can solve and graph one step inequalities.  I’ll know I got it if I can solve and graph the following inequality. </vt:lpstr>
      <vt:lpstr>Inequality</vt:lpstr>
      <vt:lpstr>Graphing Inequalities </vt:lpstr>
      <vt:lpstr>Let’s Review the Go-Kart Problem</vt:lpstr>
      <vt:lpstr>Graph Each Inequality **For #3 and #4, write the inequality first.</vt:lpstr>
      <vt:lpstr>Round Robin</vt:lpstr>
      <vt:lpstr>Re-write the following inequalities.</vt:lpstr>
      <vt:lpstr>One-Step Inequalities</vt:lpstr>
      <vt:lpstr>Your Turn: Solve and Graph</vt:lpstr>
      <vt:lpstr>Inequalities in Word Problems</vt:lpstr>
      <vt:lpstr>Two-Step Inequalities </vt:lpstr>
      <vt:lpstr>Open your data folders to LG 602 again…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 (in your spiral)</dc:title>
  <dc:creator>Matt Horn</dc:creator>
  <cp:lastModifiedBy>Horn, Samantha</cp:lastModifiedBy>
  <cp:revision>99</cp:revision>
  <dcterms:created xsi:type="dcterms:W3CDTF">2015-03-02T01:48:12Z</dcterms:created>
  <dcterms:modified xsi:type="dcterms:W3CDTF">2015-03-06T20:27:27Z</dcterms:modified>
</cp:coreProperties>
</file>