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10B2C0-2D2B-47DD-9BF0-141D9195E4F3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B0103B-FE44-4919-A28B-8005B114DAD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943600"/>
            <a:ext cx="7620000" cy="68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6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Grade Advanced Mathematics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9-1 C and D: </a:t>
            </a:r>
            <a:br>
              <a:rPr lang="en-US" sz="4800" b="1" dirty="0" smtClean="0"/>
            </a:br>
            <a:r>
              <a:rPr lang="en-US" sz="4800" b="1" dirty="0" smtClean="0"/>
              <a:t>Area of Triangles and Trapezoids</a:t>
            </a:r>
            <a:endParaRPr lang="en-US" sz="4800" b="1" dirty="0"/>
          </a:p>
        </p:txBody>
      </p:sp>
      <p:sp>
        <p:nvSpPr>
          <p:cNvPr id="4" name="Isosceles Triangle 3"/>
          <p:cNvSpPr/>
          <p:nvPr/>
        </p:nvSpPr>
        <p:spPr>
          <a:xfrm rot="20781778">
            <a:off x="173993" y="3894749"/>
            <a:ext cx="1676400" cy="1676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284012">
            <a:off x="3785909" y="3474325"/>
            <a:ext cx="1676400" cy="1676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8032322">
            <a:off x="6828198" y="2388072"/>
            <a:ext cx="1676400" cy="1676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rot="1690853">
            <a:off x="1759528" y="2852612"/>
            <a:ext cx="1524000" cy="1371600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19962247">
            <a:off x="5811981" y="3933161"/>
            <a:ext cx="1524000" cy="1371600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BRAIN BREAK</a:t>
            </a:r>
            <a:endParaRPr lang="en-US" sz="5400" b="1" dirty="0"/>
          </a:p>
        </p:txBody>
      </p:sp>
      <p:pic>
        <p:nvPicPr>
          <p:cNvPr id="5122" name="Picture 2" descr="http://previews.123rf.com/images/chudtsankov/chudtsankov1307/chudtsankov130700143/21020789-Happy-Brain-Cartoon-Character-Waving-For-Greeting-Stock-Vector-m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562600" cy="445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60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Area of a Trapezoid</a:t>
            </a:r>
            <a:endParaRPr lang="en-US" sz="5400" b="1" dirty="0"/>
          </a:p>
        </p:txBody>
      </p:sp>
      <p:sp>
        <p:nvSpPr>
          <p:cNvPr id="4" name="Parallelogram 3"/>
          <p:cNvSpPr/>
          <p:nvPr/>
        </p:nvSpPr>
        <p:spPr>
          <a:xfrm>
            <a:off x="1828800" y="1956955"/>
            <a:ext cx="5334000" cy="20574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343400" y="1956955"/>
            <a:ext cx="609600" cy="2057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2800" y="1956955"/>
            <a:ext cx="0" cy="2057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819400" y="1379107"/>
                <a:ext cx="1143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379107"/>
                <a:ext cx="11430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334000" y="4014355"/>
                <a:ext cx="1143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14355"/>
                <a:ext cx="11430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26327" y="3997037"/>
                <a:ext cx="1143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327" y="3997037"/>
                <a:ext cx="11430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334000" y="1379107"/>
                <a:ext cx="1143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379107"/>
                <a:ext cx="11430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934200" y="2671043"/>
                <a:ext cx="1143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671043"/>
                <a:ext cx="11430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066800" y="5105400"/>
                <a:ext cx="6781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4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000" b="0" i="1" smtClean="0">
                          <a:latin typeface="Cambria Math"/>
                        </a:rPr>
                        <m:t>h</m:t>
                      </m:r>
                      <m:r>
                        <a:rPr lang="en-US" sz="40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105400"/>
                <a:ext cx="6781800" cy="12448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30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 1 – Find the area of the trapezoid</a:t>
            </a:r>
            <a:endParaRPr lang="en-US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729037" cy="264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29546" y="1843289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546" y="1843289"/>
                <a:ext cx="3429000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19600" y="2642020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42020"/>
                <a:ext cx="34290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84964" y="3443489"/>
                <a:ext cx="3429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/>
                        </a:rPr>
                        <m:t>h</m:t>
                      </m:r>
                      <m:r>
                        <a:rPr lang="en-US" sz="40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964" y="3443489"/>
                <a:ext cx="34290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-20782" y="4151375"/>
                <a:ext cx="421178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782" y="4151375"/>
                <a:ext cx="4211782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636" y="5105400"/>
                <a:ext cx="475903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(7)(5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+12)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6" y="5105400"/>
                <a:ext cx="4759036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91000" y="4299791"/>
                <a:ext cx="289213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(7)(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17)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99791"/>
                <a:ext cx="2892136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958936" y="5228160"/>
                <a:ext cx="3124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(119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936" y="5228160"/>
                <a:ext cx="3124200" cy="7838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72000" y="6114280"/>
                <a:ext cx="43399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𝟓𝟗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𝒔𝒒𝒖𝒂𝒓𝒆</m:t>
                      </m:r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𝒊𝒏𝒄𝒉𝒆𝒔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114280"/>
                <a:ext cx="4339935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26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Check Your Progress</a:t>
            </a:r>
            <a:endParaRPr lang="en-US" sz="4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242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57912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= 100 square cm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5791200"/>
            <a:ext cx="4107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= 14.6 square m</a:t>
            </a:r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2400" y="4023645"/>
                <a:ext cx="4495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=11      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=14     </m:t>
                      </m:r>
                      <m:r>
                        <a:rPr lang="en-US" sz="2600" b="0" i="1" smtClean="0">
                          <a:latin typeface="Cambria Math"/>
                        </a:rPr>
                        <m:t>h</m:t>
                      </m:r>
                      <m:r>
                        <a:rPr lang="en-US" sz="26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023645"/>
                <a:ext cx="4495800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89763" y="4023645"/>
                <a:ext cx="46482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=2.5      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600" b="0" i="1" smtClean="0">
                          <a:latin typeface="Cambria Math"/>
                        </a:rPr>
                        <m:t>=4.8     </m:t>
                      </m:r>
                      <m:r>
                        <a:rPr lang="en-US" sz="2600" b="0" i="1" smtClean="0">
                          <a:latin typeface="Cambria Math"/>
                        </a:rPr>
                        <m:t>h</m:t>
                      </m:r>
                      <m:r>
                        <a:rPr lang="en-US" sz="2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763" y="4023645"/>
                <a:ext cx="4648200" cy="492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1000" y="4724400"/>
                <a:ext cx="46482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(8)(11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+14)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724400"/>
                <a:ext cx="4648200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88872" y="4724400"/>
                <a:ext cx="46482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(4)(2.5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+4.8)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2" y="4724400"/>
                <a:ext cx="4648200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31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Homework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WB pages 137 #3, 5, 7, 11</a:t>
            </a:r>
          </a:p>
          <a:p>
            <a:r>
              <a:rPr lang="en-US" sz="4800" dirty="0" smtClean="0"/>
              <a:t>WB pages 139 #1, 3, 5, 8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sz="4800" b="1" dirty="0" smtClean="0"/>
              <a:t>Due Thursday (white) or </a:t>
            </a:r>
            <a:r>
              <a:rPr lang="en-US" sz="4800" b="1" dirty="0" smtClean="0">
                <a:solidFill>
                  <a:srgbClr val="00B050"/>
                </a:solidFill>
              </a:rPr>
              <a:t>Monday (green)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6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Learning Goal 610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Solve real-world and mathematical problems involving area.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Learning </a:t>
            </a:r>
            <a:r>
              <a:rPr lang="en-US" sz="2400" b="1" dirty="0"/>
              <a:t>Objectives:</a:t>
            </a:r>
            <a:endParaRPr lang="en-US" sz="2400" dirty="0"/>
          </a:p>
          <a:p>
            <a:pPr lvl="0"/>
            <a:r>
              <a:rPr lang="en-US" sz="2400" dirty="0"/>
              <a:t>I can draw polygons on the coordinate plane when given the vertices.</a:t>
            </a:r>
          </a:p>
          <a:p>
            <a:pPr lvl="0"/>
            <a:r>
              <a:rPr lang="en-US" sz="2400" dirty="0"/>
              <a:t>I can find the length of a side of a polygon graphed on the coordinate plane.</a:t>
            </a:r>
          </a:p>
          <a:p>
            <a:pPr lvl="0"/>
            <a:r>
              <a:rPr lang="en-US" sz="2400" dirty="0"/>
              <a:t>I can determine the area of squares and rectangles.</a:t>
            </a:r>
          </a:p>
          <a:p>
            <a:pPr lvl="0"/>
            <a:r>
              <a:rPr lang="en-US" sz="2400" dirty="0"/>
              <a:t>I can calculate the area of triangles</a:t>
            </a:r>
          </a:p>
          <a:p>
            <a:pPr lvl="0"/>
            <a:r>
              <a:rPr lang="en-US" sz="2400" dirty="0"/>
              <a:t>I can calculate the area of special polygons by breaking the polygon into familiar shapes.</a:t>
            </a:r>
          </a:p>
          <a:p>
            <a:pPr lvl="0"/>
            <a:r>
              <a:rPr lang="en-US" sz="2400" dirty="0"/>
              <a:t>I can take everything I’ve learned about area and apply it to real-world situations.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366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3886200"/>
            <a:ext cx="9144000" cy="135636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u="sng" dirty="0" smtClean="0">
                <a:solidFill>
                  <a:srgbClr val="FF0000"/>
                </a:solidFill>
              </a:rPr>
              <a:t>Today I am </a:t>
            </a:r>
            <a:r>
              <a:rPr lang="en-US" sz="4400" dirty="0" smtClean="0">
                <a:solidFill>
                  <a:schemeClr val="tx1"/>
                </a:solidFill>
              </a:rPr>
              <a:t>working with triangles and trapezoids.</a:t>
            </a: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5400" b="1" u="sng" dirty="0" smtClean="0">
                <a:solidFill>
                  <a:schemeClr val="accent5">
                    <a:lumMod val="75000"/>
                  </a:schemeClr>
                </a:solidFill>
              </a:rPr>
              <a:t>So that I can</a:t>
            </a: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find their area.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400" b="1" u="sng" dirty="0" smtClean="0">
                <a:solidFill>
                  <a:srgbClr val="00B050"/>
                </a:solidFill>
              </a:rPr>
              <a:t>I’ll know I got it if I can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find the area of each figure.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14557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38651"/>
            <a:ext cx="1676400" cy="142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1075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Think Pair Share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What are your predictions for the formula we will use to find the area of a triangle based on what we know about a rectangle and parallelogram’s area formula?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1357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Area of a Triangle</a:t>
            </a:r>
            <a:endParaRPr lang="en-US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28600" y="1908048"/>
                <a:ext cx="8503920" cy="5303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𝑨𝒓𝒆𝒂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𝒃𝒂𝒔𝒆</m:t>
                    </m:r>
                    <m:r>
                      <a:rPr lang="en-US" b="1" i="1" smtClean="0">
                        <a:latin typeface="Cambria Math"/>
                      </a:rPr>
                      <m:t> ×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𝒉𝒆𝒊𝒈𝒉𝒕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28600" y="1908048"/>
                <a:ext cx="8503920" cy="5303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81000" y="2438400"/>
            <a:ext cx="3505200" cy="1676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029200" y="2514600"/>
            <a:ext cx="3352800" cy="1600200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6473" y="1524000"/>
            <a:ext cx="8503920" cy="53035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Review: What is the area of a rectangle and parallelogram?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399" y="4153316"/>
            <a:ext cx="8877993" cy="53035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What shape forms when you cut each of these shapes in half?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1000" y="2438400"/>
            <a:ext cx="3505200" cy="16764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029200" y="2514600"/>
            <a:ext cx="3352800" cy="1600200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4626203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TRIANGLE!!!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52400" y="5149423"/>
                <a:ext cx="8991600" cy="97175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/>
                  <a:buChar char=""/>
                  <a:defRPr kumimoji="0"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75000"/>
                  <a:buFont typeface="Wingdings 2"/>
                  <a:buChar char="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70000"/>
                  <a:buFont typeface="Wingdings"/>
                  <a:buChar char=""/>
                  <a:defRPr kumimoji="0"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Tx/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sz="2800" dirty="0" smtClean="0"/>
                  <a:t>So, the area of a triangle is…	</a:t>
                </a:r>
              </a:p>
              <a:p>
                <a:pPr marL="0" indent="0">
                  <a:buFont typeface="Wingdings 2"/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𝑨𝒓𝒆𝒂</m:t>
                    </m:r>
                    <m:r>
                      <a:rPr lang="en-US" sz="2800" b="1" i="1" smtClean="0">
                        <a:latin typeface="Cambria Math"/>
                      </a:rPr>
                      <m:t>=(</m:t>
                    </m:r>
                    <m:r>
                      <a:rPr lang="en-US" sz="2800" b="1" i="1" smtClean="0">
                        <a:latin typeface="Cambria Math"/>
                      </a:rPr>
                      <m:t>𝒃𝒂𝒔𝒆</m:t>
                    </m:r>
                    <m:r>
                      <a:rPr lang="en-US" sz="2800" b="1" i="1" smtClean="0">
                        <a:latin typeface="Cambria Math"/>
                      </a:rPr>
                      <m:t> ×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𝒉𝒆𝒊𝒈𝒉𝒕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2800" b="1" i="0" dirty="0" smtClean="0">
                        <a:latin typeface="Cambria Math"/>
                        <a:ea typeface="Cambria Math"/>
                      </a:rPr>
                      <m:t>𝟐</m:t>
                    </m:r>
                  </m:oMath>
                </a14:m>
                <a:r>
                  <a:rPr lang="en-US" sz="2800" dirty="0" smtClean="0"/>
                  <a:t>   </a:t>
                </a:r>
                <a:r>
                  <a:rPr lang="en-US" sz="2800" i="1" u="sng" dirty="0" smtClean="0"/>
                  <a:t>or</a:t>
                </a: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(</m:t>
                    </m:r>
                    <m:r>
                      <a:rPr lang="en-US" sz="2800" b="1" i="1" smtClean="0">
                        <a:latin typeface="Cambria Math"/>
                      </a:rPr>
                      <m:t>𝒃𝒂𝒔𝒆</m:t>
                    </m:r>
                    <m:r>
                      <a:rPr lang="en-US" sz="2800" b="1" i="1" smtClean="0">
                        <a:latin typeface="Cambria Math"/>
                      </a:rPr>
                      <m:t> ×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𝒉𝒆𝒊𝒈𝒉𝒕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149423"/>
                <a:ext cx="8991600" cy="971758"/>
              </a:xfrm>
              <a:prstGeom prst="rect">
                <a:avLst/>
              </a:prstGeom>
              <a:blipFill rotWithShape="1">
                <a:blip r:embed="rId3"/>
                <a:stretch>
                  <a:fillRect l="-1356" t="-6289" b="-37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27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228600"/>
            <a:ext cx="9296400" cy="75895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 1 – Find the area of the triangle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4" y="1564723"/>
            <a:ext cx="4648200" cy="307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09309" y="2133599"/>
            <a:ext cx="3775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Base    =  6 units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299741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Height =  4 units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600200" y="4572000"/>
                <a:ext cx="624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𝑏𝑎𝑠𝑒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×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h𝑒𝑖𝑔h𝑡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572000"/>
                <a:ext cx="6248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66800" y="5218331"/>
                <a:ext cx="624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218331"/>
                <a:ext cx="62484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09600" y="5957006"/>
                <a:ext cx="624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</a:rPr>
                        <m:t>=24 ÷2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957006"/>
                <a:ext cx="62484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89073" y="5418397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Area = 12 square units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923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8" grpId="0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Check Your Progress</a:t>
            </a:r>
            <a:endParaRPr lang="en-US" sz="5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20982"/>
            <a:ext cx="8686800" cy="272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33600" y="4363556"/>
                <a:ext cx="5105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𝑏𝑎𝑠𝑒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×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h𝑒𝑖𝑔h𝑡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363556"/>
                <a:ext cx="5105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-914400" y="4913393"/>
                <a:ext cx="510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14400" y="4913393"/>
                <a:ext cx="51054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-1295400" y="5368130"/>
                <a:ext cx="510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=50 ÷2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95400" y="5368130"/>
                <a:ext cx="51054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520046" y="4959420"/>
                <a:ext cx="624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×7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046" y="4959420"/>
                <a:ext cx="62484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91000" y="5368129"/>
                <a:ext cx="624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=63 ÷2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368129"/>
                <a:ext cx="62484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2900" y="5901139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= 25 square units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93327" y="583774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= 31.5 square units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239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6152" cy="75895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 2 – Find the base of the triangle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095750" cy="279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419600" y="1938253"/>
                <a:ext cx="47451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𝑏𝑎𝑠𝑒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 ×</m:t>
                          </m:r>
                          <m:r>
                            <a:rPr lang="en-US" sz="2600" b="0" i="1" smtClean="0">
                              <a:latin typeface="Cambria Math"/>
                              <a:ea typeface="Cambria Math"/>
                            </a:rPr>
                            <m:t>h𝑒𝑖𝑔h𝑡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938253"/>
                <a:ext cx="4745182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39491" y="2827245"/>
                <a:ext cx="5105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24=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×6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1" y="2827245"/>
                <a:ext cx="51054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239491" y="3598607"/>
                <a:ext cx="5105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</a:rPr>
                        <m:t>2                      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×2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1" y="3598607"/>
                <a:ext cx="51054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7772400" y="2514600"/>
            <a:ext cx="68580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848600" y="2514600"/>
            <a:ext cx="60960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239491" y="4648200"/>
                <a:ext cx="5105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48=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×6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1" y="4648200"/>
                <a:ext cx="51054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800600" y="4470535"/>
            <a:ext cx="403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087091" y="5294531"/>
                <a:ext cx="5105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÷6</m:t>
                      </m:r>
                      <m:r>
                        <a:rPr lang="en-US" sz="3200" b="0" i="1" smtClean="0">
                          <a:latin typeface="Cambria Math"/>
                        </a:rPr>
                        <m:t>               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÷6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91" y="5294531"/>
                <a:ext cx="51054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7239000" y="4578237"/>
            <a:ext cx="685800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15200" y="4578237"/>
            <a:ext cx="609600" cy="175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4971365"/>
            <a:ext cx="3401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Base = 8 cm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4024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4" grpId="0"/>
      <p:bldP spid="18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Check Your Progress</a:t>
            </a:r>
            <a:endParaRPr lang="en-US" sz="5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156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sosceles Triangle 3"/>
          <p:cNvSpPr/>
          <p:nvPr/>
        </p:nvSpPr>
        <p:spPr>
          <a:xfrm>
            <a:off x="609600" y="3429000"/>
            <a:ext cx="2057400" cy="2438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86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cm</a:t>
            </a:r>
            <a:endParaRPr lang="en-US" sz="2400" dirty="0"/>
          </a:p>
        </p:txBody>
      </p:sp>
      <p:cxnSp>
        <p:nvCxnSpPr>
          <p:cNvPr id="7" name="Straight Connector 6"/>
          <p:cNvCxnSpPr>
            <a:stCxn id="4" idx="0"/>
          </p:cNvCxnSpPr>
          <p:nvPr/>
        </p:nvCxnSpPr>
        <p:spPr>
          <a:xfrm>
            <a:off x="1638300" y="3429000"/>
            <a:ext cx="3464" cy="2438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4368876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 cm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438400" y="3211415"/>
                <a:ext cx="655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𝑏𝑎𝑠𝑒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 ×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h𝑒𝑖𝑔h𝑡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211415"/>
                <a:ext cx="65532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352800" y="4122655"/>
                <a:ext cx="5105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 ÷2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122655"/>
                <a:ext cx="510540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895600" y="4975086"/>
                <a:ext cx="5105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</a:rPr>
                        <m:t>=20 ÷2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975086"/>
                <a:ext cx="5105400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107870" y="5751547"/>
            <a:ext cx="443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= 10 square cm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0184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577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9-1 C and D:  Area of Triangles and Trapezoids</vt:lpstr>
      <vt:lpstr>Learning Goal 610</vt:lpstr>
      <vt:lpstr>PowerPoint Presentation</vt:lpstr>
      <vt:lpstr>Think Pair Share</vt:lpstr>
      <vt:lpstr>Area of a Triangle</vt:lpstr>
      <vt:lpstr>Example 1 – Find the area of the triangle</vt:lpstr>
      <vt:lpstr>Check Your Progress</vt:lpstr>
      <vt:lpstr>Example 2 – Find the base of the triangle</vt:lpstr>
      <vt:lpstr>Check Your Progress</vt:lpstr>
      <vt:lpstr>BRAIN BREAK</vt:lpstr>
      <vt:lpstr>Area of a Trapezoid</vt:lpstr>
      <vt:lpstr>Example 1 – Find the area of the trapezoid</vt:lpstr>
      <vt:lpstr>Check Your Progress</vt:lpstr>
      <vt:lpstr>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9-1 C and D:  Area of Triangles and Trapezoids</dc:title>
  <dc:creator>Samantha</dc:creator>
  <cp:lastModifiedBy>Samantha</cp:lastModifiedBy>
  <cp:revision>24</cp:revision>
  <dcterms:created xsi:type="dcterms:W3CDTF">2015-03-29T20:07:54Z</dcterms:created>
  <dcterms:modified xsi:type="dcterms:W3CDTF">2015-03-29T22:29:27Z</dcterms:modified>
</cp:coreProperties>
</file>