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80" r:id="rId10"/>
    <p:sldId id="281" r:id="rId11"/>
    <p:sldId id="284" r:id="rId12"/>
    <p:sldId id="285" r:id="rId13"/>
    <p:sldId id="287" r:id="rId14"/>
    <p:sldId id="288" r:id="rId15"/>
    <p:sldId id="289" r:id="rId16"/>
    <p:sldId id="290" r:id="rId17"/>
    <p:sldId id="292" r:id="rId18"/>
    <p:sldId id="293" r:id="rId19"/>
    <p:sldId id="294" r:id="rId20"/>
    <p:sldId id="298" r:id="rId21"/>
    <p:sldId id="297" r:id="rId22"/>
    <p:sldId id="295" r:id="rId23"/>
    <p:sldId id="282" r:id="rId24"/>
    <p:sldId id="283" r:id="rId25"/>
    <p:sldId id="296" r:id="rId26"/>
    <p:sldId id="273" r:id="rId27"/>
    <p:sldId id="275" r:id="rId2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C867EE9-2CE3-4DF3-A8EC-3DE8F28EE5F3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574291-6DBA-4BCA-837E-3FBF3DB3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09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1B583C-EA63-40D1-8745-EAC324A3EDCF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DAE0FAE-4E81-466C-B04D-A7026C94F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2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45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17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51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0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5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E97627-689C-44B9-AA8E-43BB320FB3E4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E70BA1-1767-4D94-9FB5-D8A0F1FB5E2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3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9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8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8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3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Milwee Middle School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Math Night</a:t>
            </a:r>
          </a:p>
          <a:p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076" y="4524375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3742" y="764007"/>
            <a:ext cx="6464517" cy="3151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6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How Will Students be Assessed?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7288" cy="4195481"/>
          </a:xfrm>
        </p:spPr>
        <p:txBody>
          <a:bodyPr>
            <a:normAutofit/>
          </a:bodyPr>
          <a:lstStyle/>
          <a:p>
            <a:pPr marL="731520" indent="-731520"/>
            <a:endParaRPr lang="en-US" sz="3200" dirty="0" smtClean="0"/>
          </a:p>
          <a:p>
            <a:pPr marL="731520" indent="-731520"/>
            <a:r>
              <a:rPr lang="en-US" sz="3200" b="1" dirty="0" smtClean="0"/>
              <a:t>Students will take the new Florida Standards Assessment (FSA) this year</a:t>
            </a:r>
          </a:p>
          <a:p>
            <a:pPr marL="731520" indent="-731520">
              <a:buNone/>
            </a:pPr>
            <a:endParaRPr lang="en-US" sz="3200" b="1" dirty="0" smtClean="0"/>
          </a:p>
          <a:p>
            <a:pPr marL="731520" indent="-731520"/>
            <a:r>
              <a:rPr lang="en-US" sz="3200" b="1" dirty="0" smtClean="0"/>
              <a:t>We are ensuring that all students receive the instruction necessary to prepare them for the FSA</a:t>
            </a:r>
          </a:p>
          <a:p>
            <a:pPr marL="731520" indent="-731520">
              <a:buNone/>
            </a:pPr>
            <a:endParaRPr lang="en-US" sz="3200" dirty="0" smtClean="0"/>
          </a:p>
          <a:p>
            <a:pPr marL="731520" indent="-731520">
              <a:buNone/>
            </a:pPr>
            <a:endParaRPr lang="en-US" sz="32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10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12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72235" y="138819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FSA Mathematics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Reporting Categories – 6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 &amp; 7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 Grade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7507-A320-4219-BF29-1FBDFEA8E26A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11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15896"/>
              </p:ext>
            </p:extLst>
          </p:nvPr>
        </p:nvGraphicFramePr>
        <p:xfrm>
          <a:off x="630620" y="1413225"/>
          <a:ext cx="10830910" cy="508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736"/>
                <a:gridCol w="3843087"/>
                <a:gridCol w="3843087"/>
              </a:tblGrid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Reporting Category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of</a:t>
                      </a:r>
                      <a:r>
                        <a:rPr lang="en-US" sz="2800" baseline="0" dirty="0" smtClean="0"/>
                        <a:t> Test (6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Grade)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of</a:t>
                      </a:r>
                      <a:r>
                        <a:rPr lang="en-US" sz="2800" baseline="0" dirty="0" smtClean="0"/>
                        <a:t> Test (7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Grade)</a:t>
                      </a:r>
                      <a:endParaRPr lang="en-US" sz="2800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Ratios &amp; Proportional</a:t>
                      </a:r>
                      <a:r>
                        <a:rPr lang="en-US" sz="2200" b="1" baseline="0" dirty="0" smtClean="0"/>
                        <a:t> Relationships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15%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25%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Expressions &amp; Equations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30%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Geometry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15%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23%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Statistics</a:t>
                      </a:r>
                      <a:r>
                        <a:rPr lang="en-US" sz="2200" b="1" baseline="0" dirty="0" smtClean="0"/>
                        <a:t> &amp; Probability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19%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16%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The Number System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15%</a:t>
                      </a:r>
                      <a:endParaRPr lang="en-US" sz="2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976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72235" y="138819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FSA Mathematics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Reporting Categories – 8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 Grade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7507-A320-4219-BF29-1FBDFEA8E26A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12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90516"/>
              </p:ext>
            </p:extLst>
          </p:nvPr>
        </p:nvGraphicFramePr>
        <p:xfrm>
          <a:off x="2033752" y="1509473"/>
          <a:ext cx="8143206" cy="416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206"/>
                <a:gridCol w="4064000"/>
              </a:tblGrid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Reporting Category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% of</a:t>
                      </a:r>
                      <a:r>
                        <a:rPr lang="en-US" sz="2800" baseline="0" dirty="0" smtClean="0"/>
                        <a:t> Test (8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Grade)</a:t>
                      </a:r>
                      <a:endParaRPr lang="en-US" sz="2800" dirty="0" smtClean="0"/>
                    </a:p>
                  </a:txBody>
                  <a:tcPr anchor="ctr"/>
                </a:tc>
              </a:tr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Expressions &amp; Equations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30%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Functions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25%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Geometry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27%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Statistics</a:t>
                      </a:r>
                      <a:r>
                        <a:rPr lang="en-US" sz="2200" b="1" baseline="0" dirty="0" smtClean="0"/>
                        <a:t> &amp; Probability and</a:t>
                      </a:r>
                    </a:p>
                    <a:p>
                      <a:pPr algn="ctr"/>
                      <a:r>
                        <a:rPr lang="en-US" sz="2200" b="1" baseline="0" dirty="0" smtClean="0"/>
                        <a:t>The Number System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18%</a:t>
                      </a:r>
                      <a:endParaRPr lang="en-US" sz="2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72235" y="5985734"/>
            <a:ext cx="11178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For Mathematics grades 6–8, there are </a:t>
            </a:r>
            <a:r>
              <a:rPr lang="en-US" sz="3200" b="1" dirty="0" smtClean="0"/>
              <a:t>62–66 items</a:t>
            </a:r>
            <a:r>
              <a:rPr lang="en-US" sz="3200" b="1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18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FSA Mathematics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Percentage of Points by Cognitive Complexity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7507-A320-4219-BF29-1FBDFEA8E26A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13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1930400" y="2518146"/>
          <a:ext cx="8331200" cy="2901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2082800"/>
                <a:gridCol w="2082800"/>
                <a:gridCol w="2082800"/>
                <a:gridCol w="2082800"/>
              </a:tblGrid>
              <a:tr h="725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Grades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</a:p>
                    <a:p>
                      <a:pPr algn="ctr"/>
                      <a:r>
                        <a:rPr lang="en-US" sz="1050" dirty="0" smtClean="0"/>
                        <a:t>(one-step)</a:t>
                      </a:r>
                      <a:endParaRPr lang="en-US" sz="105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</a:p>
                    <a:p>
                      <a:pPr algn="ctr"/>
                      <a:r>
                        <a:rPr lang="en-US" sz="1050" dirty="0" smtClean="0"/>
                        <a:t>(multiple steps)</a:t>
                      </a:r>
                      <a:endParaRPr lang="en-US" sz="105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</a:p>
                    <a:p>
                      <a:pPr algn="ctr"/>
                      <a:r>
                        <a:rPr lang="en-US" sz="1050" dirty="0" smtClean="0"/>
                        <a:t>(analyze &amp; synthesize)</a:t>
                      </a:r>
                      <a:endParaRPr lang="en-US" sz="1050" dirty="0"/>
                    </a:p>
                  </a:txBody>
                  <a:tcPr marL="121920" marR="121920" anchor="ctr"/>
                </a:tc>
              </a:tr>
              <a:tr h="725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3-4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25-35%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50-70%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5-15%</a:t>
                      </a:r>
                      <a:endParaRPr lang="en-US" dirty="0"/>
                    </a:p>
                  </a:txBody>
                  <a:tcPr marL="121920" marR="121920" anchor="ctr"/>
                </a:tc>
              </a:tr>
              <a:tr h="725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10-20%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55-75%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10-20%</a:t>
                      </a:r>
                      <a:endParaRPr lang="en-US" dirty="0"/>
                    </a:p>
                  </a:txBody>
                  <a:tcPr marL="121920" marR="121920" anchor="ctr"/>
                </a:tc>
              </a:tr>
              <a:tr h="725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 marL="121920" marR="121920" anchor="ctr">
                    <a:solidFill>
                      <a:srgbClr val="FFFF9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10-20%</a:t>
                      </a:r>
                      <a:endParaRPr lang="en-US" dirty="0"/>
                    </a:p>
                  </a:txBody>
                  <a:tcPr marL="121920" marR="121920" anchor="ctr">
                    <a:solidFill>
                      <a:srgbClr val="FFFF9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60-80%</a:t>
                      </a:r>
                      <a:endParaRPr lang="en-US" dirty="0"/>
                    </a:p>
                  </a:txBody>
                  <a:tcPr marL="121920" marR="121920" anchor="ctr">
                    <a:solidFill>
                      <a:srgbClr val="FFFF9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10-20%</a:t>
                      </a:r>
                      <a:endParaRPr lang="en-US" dirty="0"/>
                    </a:p>
                  </a:txBody>
                  <a:tcPr marL="121920" marR="121920" anchor="ctr">
                    <a:solidFill>
                      <a:srgbClr val="FFFF99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1331032" y="5384725"/>
            <a:ext cx="9881254" cy="122290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Level of Rigor Increases as Grade Level Increases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46371" y="4626550"/>
            <a:ext cx="3722914" cy="849086"/>
            <a:chOff x="6346371" y="4626550"/>
            <a:chExt cx="3722914" cy="849086"/>
          </a:xfrm>
        </p:grpSpPr>
        <p:sp>
          <p:nvSpPr>
            <p:cNvPr id="9" name="Oval 8"/>
            <p:cNvSpPr/>
            <p:nvPr/>
          </p:nvSpPr>
          <p:spPr>
            <a:xfrm>
              <a:off x="6346371" y="4626550"/>
              <a:ext cx="1621972" cy="8490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447313" y="4626550"/>
              <a:ext cx="1621972" cy="8490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51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6207" y="216235"/>
            <a:ext cx="10169034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The Types of Questions Have Changed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438424" y="2698986"/>
            <a:ext cx="6344395" cy="387061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Graphic Response Item Display (GRID)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/>
              <a:t>Hot Text Items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Multi-Select Item </a:t>
            </a:r>
            <a:endParaRPr lang="en-US" sz="3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/>
              <a:t>Open-Response Items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/>
              <a:t>Equation </a:t>
            </a:r>
            <a:r>
              <a:rPr lang="en-US" sz="3400" b="1" dirty="0" smtClean="0"/>
              <a:t>Editor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Editing Task Choice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Editing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Table Item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Matching Item</a:t>
            </a:r>
            <a:endParaRPr lang="en-US" sz="3400" b="1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14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0039" y="2698985"/>
            <a:ext cx="3721961" cy="1522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Multiple Choice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Gridded Response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152" y="1858482"/>
            <a:ext cx="2597555" cy="708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649" y="1885368"/>
            <a:ext cx="1744739" cy="6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63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4798247" cy="5003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Graphic Response Item Display (GRID)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Grid items require using </a:t>
            </a:r>
            <a:r>
              <a:rPr lang="en-US" sz="2800" b="1" dirty="0" smtClean="0"/>
              <a:t>point</a:t>
            </a:r>
            <a:r>
              <a:rPr lang="en-US" sz="2800" b="1" dirty="0"/>
              <a:t>, line, or arrow buttons </a:t>
            </a:r>
            <a:r>
              <a:rPr lang="en-US" sz="2800" b="1" dirty="0" smtClean="0"/>
              <a:t>to </a:t>
            </a:r>
            <a:r>
              <a:rPr lang="en-US" sz="2800" b="1" dirty="0"/>
              <a:t>create a response. 	</a:t>
            </a:r>
          </a:p>
          <a:p>
            <a:r>
              <a:rPr lang="en-US" sz="2800" b="1" dirty="0" smtClean="0"/>
              <a:t>Students may select numbers, words, phrases, or images and use the drag-and-drop feature to place them into a graphic.</a:t>
            </a: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47436" t="29447" r="12500" b="31290"/>
          <a:stretch/>
        </p:blipFill>
        <p:spPr bwMode="auto">
          <a:xfrm>
            <a:off x="5791200" y="1651000"/>
            <a:ext cx="5987135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15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7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054100"/>
            <a:ext cx="4750950" cy="50037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Hot Text Items 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Hot </a:t>
            </a:r>
            <a:r>
              <a:rPr lang="en-US" sz="2800" b="1" dirty="0"/>
              <a:t>Text items require you </a:t>
            </a:r>
            <a:r>
              <a:rPr lang="en-US" sz="2800" b="1" dirty="0" smtClean="0"/>
              <a:t>to </a:t>
            </a:r>
            <a:r>
              <a:rPr lang="en-US" sz="2800" b="1" dirty="0"/>
              <a:t>either click on a </a:t>
            </a:r>
            <a:r>
              <a:rPr lang="en-US" sz="2800" b="1" dirty="0" smtClean="0"/>
              <a:t>response </a:t>
            </a:r>
            <a:r>
              <a:rPr lang="en-US" sz="2800" b="1" dirty="0"/>
              <a:t>option or drag </a:t>
            </a:r>
            <a:r>
              <a:rPr lang="en-US" sz="2800" b="1" dirty="0" smtClean="0"/>
              <a:t>a </a:t>
            </a:r>
            <a:r>
              <a:rPr lang="en-US" sz="2800" b="1" dirty="0"/>
              <a:t>response option to </a:t>
            </a:r>
            <a:r>
              <a:rPr lang="en-US" sz="2800" b="1" dirty="0" smtClean="0"/>
              <a:t>another </a:t>
            </a:r>
            <a:r>
              <a:rPr lang="en-US" sz="2800" b="1" dirty="0"/>
              <a:t>location. </a:t>
            </a:r>
            <a:r>
              <a:rPr lang="en-US" sz="2800" dirty="0"/>
              <a:t>	</a:t>
            </a:r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5673" t="41667" r="13141" b="32892"/>
          <a:stretch/>
        </p:blipFill>
        <p:spPr bwMode="auto">
          <a:xfrm>
            <a:off x="5316537" y="2171700"/>
            <a:ext cx="6761163" cy="4495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16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64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4451405" cy="50037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Multi-Select Items 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Multi-select items allow </a:t>
            </a:r>
            <a:r>
              <a:rPr lang="en-US" sz="2600" b="1" dirty="0" smtClean="0"/>
              <a:t>you </a:t>
            </a:r>
            <a:r>
              <a:rPr lang="en-US" sz="2600" b="1" dirty="0"/>
              <a:t>to select more than </a:t>
            </a:r>
            <a:r>
              <a:rPr lang="en-US" sz="2600" b="1" dirty="0" smtClean="0"/>
              <a:t>one </a:t>
            </a:r>
            <a:r>
              <a:rPr lang="en-US" sz="2600" b="1" dirty="0"/>
              <a:t>answer option. 	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5032" t="26442" r="12179" b="42708"/>
          <a:stretch/>
        </p:blipFill>
        <p:spPr bwMode="auto">
          <a:xfrm>
            <a:off x="4927600" y="1298574"/>
            <a:ext cx="6845300" cy="5229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17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91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4404109" cy="50037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Open-Response </a:t>
            </a:r>
            <a:r>
              <a:rPr lang="en-US" sz="3600" b="1" dirty="0" smtClean="0">
                <a:solidFill>
                  <a:srgbClr val="FFFF00"/>
                </a:solidFill>
              </a:rPr>
              <a:t>Item 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Open-response </a:t>
            </a:r>
            <a:r>
              <a:rPr lang="en-US" sz="2800" b="1" dirty="0"/>
              <a:t>items </a:t>
            </a:r>
            <a:r>
              <a:rPr lang="en-US" sz="2800" b="1" dirty="0" smtClean="0"/>
              <a:t>require </a:t>
            </a:r>
            <a:r>
              <a:rPr lang="en-US" sz="2800" b="1" dirty="0"/>
              <a:t>you to use the </a:t>
            </a:r>
            <a:r>
              <a:rPr lang="en-US" sz="2800" b="1" dirty="0" smtClean="0"/>
              <a:t>keyboard </a:t>
            </a:r>
            <a:r>
              <a:rPr lang="en-US" sz="2800" b="1" dirty="0"/>
              <a:t>to enter the </a:t>
            </a:r>
            <a:r>
              <a:rPr lang="en-US" sz="2800" b="1" dirty="0" smtClean="0"/>
              <a:t>response </a:t>
            </a:r>
            <a:r>
              <a:rPr lang="en-US" sz="2800" b="1" dirty="0"/>
              <a:t>into a text </a:t>
            </a:r>
            <a:r>
              <a:rPr lang="en-US" sz="2800" b="1" dirty="0" smtClean="0"/>
              <a:t>field</a:t>
            </a:r>
            <a:r>
              <a:rPr lang="en-US" sz="2800" b="1" dirty="0"/>
              <a:t>. </a:t>
            </a:r>
            <a:r>
              <a:rPr lang="en-US" sz="2800" dirty="0"/>
              <a:t>	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45192" t="34655" r="12500" b="37900"/>
          <a:stretch/>
        </p:blipFill>
        <p:spPr bwMode="auto">
          <a:xfrm>
            <a:off x="4954772" y="1404937"/>
            <a:ext cx="6868927" cy="4756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18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20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4514467" cy="50037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Equation </a:t>
            </a:r>
            <a:r>
              <a:rPr lang="en-US" sz="3600" b="1" dirty="0" smtClean="0">
                <a:solidFill>
                  <a:srgbClr val="FFFF00"/>
                </a:solidFill>
              </a:rPr>
              <a:t>Editor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Equation items require </a:t>
            </a:r>
            <a:r>
              <a:rPr lang="en-US" sz="2800" b="1" dirty="0" smtClean="0"/>
              <a:t>you </a:t>
            </a:r>
            <a:r>
              <a:rPr lang="en-US" sz="2800" b="1" dirty="0"/>
              <a:t>to enter a valid </a:t>
            </a:r>
            <a:r>
              <a:rPr lang="en-US" sz="2800" b="1" dirty="0" smtClean="0"/>
              <a:t>statement </a:t>
            </a:r>
            <a:r>
              <a:rPr lang="en-US" sz="2800" b="1" dirty="0"/>
              <a:t>that answers </a:t>
            </a:r>
            <a:r>
              <a:rPr lang="en-US" sz="2800" b="1" dirty="0" smtClean="0"/>
              <a:t>the </a:t>
            </a:r>
            <a:r>
              <a:rPr lang="en-US" sz="2800" b="1" dirty="0"/>
              <a:t>question, such as 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y </a:t>
            </a:r>
            <a:r>
              <a:rPr lang="en-US" sz="2800" b="1" dirty="0" smtClean="0"/>
              <a:t>= 3</a:t>
            </a:r>
            <a:r>
              <a:rPr lang="en-US" sz="2800" b="1" i="1" dirty="0" smtClean="0"/>
              <a:t>x </a:t>
            </a:r>
            <a:r>
              <a:rPr lang="en-US" sz="2800" b="1" dirty="0" smtClean="0"/>
              <a:t>+ 2</a:t>
            </a:r>
            <a:r>
              <a:rPr lang="en-US" sz="2800" b="1" dirty="0"/>
              <a:t>. </a:t>
            </a:r>
            <a:r>
              <a:rPr lang="en-US" sz="2800" dirty="0"/>
              <a:t>	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5032" t="22036" r="12660" b="44110"/>
          <a:stretch/>
        </p:blipFill>
        <p:spPr bwMode="auto">
          <a:xfrm>
            <a:off x="5043672" y="1054100"/>
            <a:ext cx="6881627" cy="530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19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83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Transition to the Florida Standards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7288" cy="4195481"/>
          </a:xfrm>
        </p:spPr>
        <p:txBody>
          <a:bodyPr>
            <a:normAutofit/>
          </a:bodyPr>
          <a:lstStyle/>
          <a:p>
            <a:pPr marL="731520" indent="-731520"/>
            <a:r>
              <a:rPr lang="en-US" sz="4400" dirty="0" smtClean="0"/>
              <a:t>How will your child be affected in their Mathematics class?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09" y="4150658"/>
            <a:ext cx="10167382" cy="1185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02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11209712" cy="5373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Editing Task Choice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Students will be required to select a highlighted task or phrase which will reveal a dropdown menu. Students will have the options of either correcting word/phrase or leaving it as is to indicate a lack of error.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Editing Task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Students will be required to select a highlighted task or phrase which will reveal a dropdown menu. Students will replace the highlighted task/phrase with the correct answer.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20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83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11209712" cy="5373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Table Item 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Students will be required to complete parts of a table or entire tables.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Matching Item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Students will check a box to indicate if information from a column header matches information from a row.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21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83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FSA Scoring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244600"/>
            <a:ext cx="10299700" cy="50037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b="1" dirty="0" smtClean="0"/>
              <a:t>Scores are based on three measures: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u="sng" dirty="0" smtClean="0">
                <a:solidFill>
                  <a:srgbClr val="FFFF00"/>
                </a:solidFill>
              </a:rPr>
              <a:t>T Score </a:t>
            </a:r>
            <a:r>
              <a:rPr lang="en-US" sz="2800" b="1" dirty="0" smtClean="0"/>
              <a:t>- This score is based off of a scale. 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u="sng" dirty="0" smtClean="0">
                <a:solidFill>
                  <a:srgbClr val="FFFF00"/>
                </a:solidFill>
              </a:rPr>
              <a:t>Percentile Rank </a:t>
            </a:r>
            <a:r>
              <a:rPr lang="en-US" sz="2800" b="1" dirty="0" smtClean="0"/>
              <a:t>- This score compares a student’s performance to the performance of all students who took the same test in the state of Florida.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u="sng" dirty="0" smtClean="0">
                <a:solidFill>
                  <a:srgbClr val="FFFF00"/>
                </a:solidFill>
              </a:rPr>
              <a:t>Raw Score </a:t>
            </a:r>
            <a:r>
              <a:rPr lang="en-US" sz="2800" b="1" dirty="0" smtClean="0"/>
              <a:t>-This score compares the actual number of questions students earned to the total amount of points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22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13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Levels of Performance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78264" y="1525758"/>
            <a:ext cx="10982227" cy="4533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Above Proficient (FCAT 2.0 Levels 4 &amp; 5)</a:t>
            </a:r>
            <a:r>
              <a:rPr lang="en-US" sz="2800" b="1" dirty="0" smtClean="0"/>
              <a:t> indicates success within the content on the FSA by answering most questions correctly.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PROFICIENT (FCAT 2.0 Level 3) </a:t>
            </a:r>
            <a:r>
              <a:rPr lang="en-US" sz="2800" b="1" dirty="0" smtClean="0"/>
              <a:t>indicates partial success with the content on the FSA.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Limited Proficiency (FCAT 2.0 Levels 1 &amp; 2)</a:t>
            </a:r>
            <a:r>
              <a:rPr lang="en-US" sz="2800" b="1" dirty="0" smtClean="0"/>
              <a:t> indicates limited success with the content on the FSA.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677-77DB-4204-A999-967DF87B2A0E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23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46668" y="3136320"/>
            <a:ext cx="631596" cy="54675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474" y="6202837"/>
            <a:ext cx="11217897" cy="48076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Proficiency is the goal for each student.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35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62606" y="426631"/>
            <a:ext cx="9404723" cy="1400530"/>
          </a:xfrm>
        </p:spPr>
        <p:txBody>
          <a:bodyPr/>
          <a:lstStyle/>
          <a:p>
            <a:r>
              <a:rPr lang="en-US" sz="4800" b="1" dirty="0" smtClean="0"/>
              <a:t>Achievement Levels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45744" y="4745509"/>
            <a:ext cx="4319439" cy="191759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600" b="1" u="sng" dirty="0" smtClean="0">
                <a:solidFill>
                  <a:schemeClr val="bg1"/>
                </a:solidFill>
              </a:rPr>
              <a:t>Example</a:t>
            </a:r>
            <a:r>
              <a:rPr lang="en-US" sz="2600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Grade Score 247 = Level 5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6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Grade Score 247 = Level 4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Grade Score 247 = Level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84DF-349D-4576-8A57-824359ECEE50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24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/>
          <a:srcRect l="8690" t="32095" r="9525" b="30286"/>
          <a:stretch>
            <a:fillRect/>
          </a:stretch>
        </p:blipFill>
        <p:spPr bwMode="auto">
          <a:xfrm>
            <a:off x="1179858" y="2596325"/>
            <a:ext cx="973243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257425" y="3725825"/>
            <a:ext cx="1202568" cy="313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02890" y="3558002"/>
            <a:ext cx="1202568" cy="313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98068" y="3366269"/>
            <a:ext cx="1202568" cy="313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2606" y="1229706"/>
            <a:ext cx="11366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With FCAT 2.0, the exam became more rigorous as the grade level increased.  With FCAT 2.0 </a:t>
            </a:r>
            <a:r>
              <a:rPr lang="en-US" sz="2400" b="1" u="sng" dirty="0" smtClean="0">
                <a:solidFill>
                  <a:srgbClr val="FFFF00"/>
                </a:solidFill>
              </a:rPr>
              <a:t>the same scale score did not equal the same level of proficiency each year</a:t>
            </a:r>
            <a:r>
              <a:rPr lang="en-US" sz="2400" b="1" dirty="0" smtClean="0"/>
              <a:t>.  We expect similar trends with the FSA.</a:t>
            </a:r>
            <a:endParaRPr lang="en-US" sz="2400" b="1" dirty="0"/>
          </a:p>
        </p:txBody>
      </p:sp>
      <p:sp>
        <p:nvSpPr>
          <p:cNvPr id="3" name="&quot;No&quot; Symbol 2"/>
          <p:cNvSpPr/>
          <p:nvPr/>
        </p:nvSpPr>
        <p:spPr>
          <a:xfrm>
            <a:off x="2151337" y="2480544"/>
            <a:ext cx="7346731" cy="413025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50989" y="1885214"/>
            <a:ext cx="6503801" cy="6709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21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  <p:bldP spid="6" grpId="0" animBg="1"/>
      <p:bldP spid="7" grpId="0" animBg="1"/>
      <p:bldP spid="8" grpId="0" animBg="1"/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6525"/>
            <a:ext cx="10515600" cy="1325563"/>
          </a:xfrm>
        </p:spPr>
        <p:txBody>
          <a:bodyPr/>
          <a:lstStyle/>
          <a:p>
            <a:r>
              <a:rPr lang="en-US" sz="4800" b="1" dirty="0" smtClean="0"/>
              <a:t>How Are We Preparing?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84" y="1400408"/>
            <a:ext cx="11336631" cy="88741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b="1" dirty="0" smtClean="0">
                <a:latin typeface="+mn-lt"/>
              </a:rPr>
              <a:t> Administering assessments with FSA features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sz="3400" dirty="0" smtClean="0">
              <a:latin typeface="Calibri Light" panose="020F030202020403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600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69" y="4352974"/>
            <a:ext cx="1009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Varied question formats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4369" y="2228264"/>
            <a:ext cx="117176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Questions are based off of the grade level’s FSA Test</a:t>
            </a:r>
            <a:r>
              <a:rPr lang="en-US" sz="3200" b="1" dirty="0"/>
              <a:t> </a:t>
            </a:r>
            <a:r>
              <a:rPr lang="en-US" sz="3200" b="1" dirty="0" smtClean="0"/>
              <a:t>Item Specifications (TIS)</a:t>
            </a:r>
          </a:p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9358" y="5095002"/>
            <a:ext cx="109581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sz="3200" b="1" dirty="0" smtClean="0"/>
              <a:t>Examples include: </a:t>
            </a:r>
            <a:r>
              <a:rPr lang="en-US" sz="3200" b="1" i="1" dirty="0" smtClean="0"/>
              <a:t>short response</a:t>
            </a:r>
            <a:r>
              <a:rPr lang="en-US" sz="3200" b="1" dirty="0" smtClean="0"/>
              <a:t>, </a:t>
            </a:r>
            <a:r>
              <a:rPr lang="en-US" sz="3200" b="1" i="1" dirty="0" smtClean="0"/>
              <a:t>multi-select response</a:t>
            </a:r>
            <a:r>
              <a:rPr lang="en-US" sz="3200" b="1" dirty="0" smtClean="0"/>
              <a:t>, </a:t>
            </a:r>
            <a:r>
              <a:rPr lang="en-US" sz="3200" b="1" i="1" dirty="0" smtClean="0"/>
              <a:t>graphic response, </a:t>
            </a:r>
            <a:r>
              <a:rPr lang="en-US" sz="3200" b="1" dirty="0" smtClean="0"/>
              <a:t>and</a:t>
            </a:r>
            <a:r>
              <a:rPr lang="en-US" sz="3200" b="1" i="1" dirty="0" smtClean="0"/>
              <a:t> table response.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369" y="3547595"/>
            <a:ext cx="1171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Engage </a:t>
            </a:r>
            <a:r>
              <a:rPr lang="en-US" sz="3200" b="1" dirty="0" smtClean="0"/>
              <a:t>NY and Amplify Math Tasks and Projects</a:t>
            </a:r>
            <a:endParaRPr lang="en-US" sz="3200" b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25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33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Our Objective As Mathematics Teachers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26" y="2174241"/>
            <a:ext cx="11088688" cy="4846319"/>
          </a:xfrm>
        </p:spPr>
        <p:txBody>
          <a:bodyPr>
            <a:normAutofit/>
          </a:bodyPr>
          <a:lstStyle/>
          <a:p>
            <a:pPr marL="731520" indent="-731520">
              <a:spcAft>
                <a:spcPts val="1200"/>
              </a:spcAft>
            </a:pPr>
            <a:r>
              <a:rPr lang="en-US" sz="2800" b="1" dirty="0" smtClean="0"/>
              <a:t>Provide support to all students as they strive to achieve an annual learning gain</a:t>
            </a:r>
          </a:p>
          <a:p>
            <a:pPr marL="731520" indent="-731520">
              <a:spcAft>
                <a:spcPts val="1200"/>
              </a:spcAft>
            </a:pPr>
            <a:r>
              <a:rPr lang="en-US" sz="2800" b="1" dirty="0" smtClean="0"/>
              <a:t>Teach each course focusing on the content area standards</a:t>
            </a:r>
          </a:p>
          <a:p>
            <a:pPr marL="731520" indent="-731520">
              <a:spcAft>
                <a:spcPts val="1200"/>
              </a:spcAft>
            </a:pPr>
            <a:r>
              <a:rPr lang="en-US" sz="2800" b="1" dirty="0" smtClean="0"/>
              <a:t>Support each student by preparing them for the transition to the standards which have been adopted by our state</a:t>
            </a:r>
          </a:p>
          <a:p>
            <a:pPr marL="731520" indent="-731520">
              <a:spcAft>
                <a:spcPts val="1200"/>
              </a:spcAft>
            </a:pPr>
            <a:r>
              <a:rPr lang="en-US" sz="2800" b="1" dirty="0" smtClean="0"/>
              <a:t>Prepare them for whatever exam is administered to assess proficiency with the current standards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26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1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How Are We Preparing Specific Grade Levels or Courses?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85" y="2153620"/>
            <a:ext cx="10828631" cy="907098"/>
          </a:xfrm>
        </p:spPr>
        <p:txBody>
          <a:bodyPr>
            <a:normAutofit fontScale="85000" lnSpcReduction="10000"/>
          </a:bodyPr>
          <a:lstStyle/>
          <a:p>
            <a:pPr marL="731520" indent="-731520">
              <a:spcAft>
                <a:spcPts val="1200"/>
              </a:spcAft>
            </a:pPr>
            <a:r>
              <a:rPr lang="en-US" sz="4000" b="1" dirty="0" smtClean="0"/>
              <a:t>Grade Specific Sessions will answer questions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27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133315"/>
              </p:ext>
            </p:extLst>
          </p:nvPr>
        </p:nvGraphicFramePr>
        <p:xfrm>
          <a:off x="2611225" y="2769079"/>
          <a:ext cx="7041822" cy="346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911"/>
                <a:gridCol w="3520911"/>
              </a:tblGrid>
              <a:tr h="693472">
                <a:tc>
                  <a:txBody>
                    <a:bodyPr/>
                    <a:lstStyle/>
                    <a:p>
                      <a:r>
                        <a:rPr lang="en-US" dirty="0" smtClean="0"/>
                        <a:t>Grade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6934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baseline="0" dirty="0" smtClean="0"/>
                        <a:t> Grade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Cafeteria</a:t>
                      </a:r>
                      <a:endParaRPr lang="en-US" b="1" dirty="0"/>
                    </a:p>
                  </a:txBody>
                  <a:tcPr/>
                </a:tc>
              </a:tr>
              <a:tr h="6934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Grade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Media Center</a:t>
                      </a:r>
                      <a:endParaRPr lang="en-US" b="1" dirty="0"/>
                    </a:p>
                  </a:txBody>
                  <a:tcPr/>
                </a:tc>
              </a:tr>
              <a:tr h="6934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Algebra (7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and 8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Grade) and Geometry Only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Building 10 – Room 209</a:t>
                      </a:r>
                      <a:endParaRPr lang="en-US" b="1" dirty="0"/>
                    </a:p>
                  </a:txBody>
                  <a:tcPr/>
                </a:tc>
              </a:tr>
              <a:tr h="6934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Grade Standard Mathematics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Concretable 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901288" y="6404451"/>
            <a:ext cx="10828631" cy="907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31520" indent="-731520">
              <a:spcAft>
                <a:spcPts val="1200"/>
              </a:spcAft>
            </a:pPr>
            <a:r>
              <a:rPr lang="en-US" sz="4000" b="1" dirty="0" smtClean="0"/>
              <a:t>Please proceed to break out session locations.</a:t>
            </a: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1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Transition to the Florida Standards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7288" cy="4195481"/>
          </a:xfrm>
        </p:spPr>
        <p:txBody>
          <a:bodyPr>
            <a:normAutofit fontScale="92500"/>
          </a:bodyPr>
          <a:lstStyle/>
          <a:p>
            <a:pPr marL="731520" indent="-731520">
              <a:spcAft>
                <a:spcPts val="1200"/>
              </a:spcAft>
            </a:pPr>
            <a:r>
              <a:rPr lang="en-US" sz="4400" dirty="0" smtClean="0"/>
              <a:t>Content area standards are similar</a:t>
            </a:r>
          </a:p>
          <a:p>
            <a:pPr marL="731520" indent="-731520">
              <a:spcAft>
                <a:spcPts val="1200"/>
              </a:spcAft>
            </a:pPr>
            <a:r>
              <a:rPr lang="en-US" sz="4400" dirty="0" smtClean="0"/>
              <a:t>Some skills have moved to different grade levels</a:t>
            </a:r>
          </a:p>
          <a:p>
            <a:pPr marL="731520" indent="-731520">
              <a:spcAft>
                <a:spcPts val="1200"/>
              </a:spcAft>
            </a:pPr>
            <a:r>
              <a:rPr lang="en-US" sz="4400" dirty="0" smtClean="0"/>
              <a:t>Major shift in the way students are asked to think and problem solve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3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1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Instructional Shifts With The Florida Standards</a:t>
            </a:r>
            <a:endParaRPr lang="en-US" sz="4800" b="1" dirty="0"/>
          </a:p>
        </p:txBody>
      </p:sp>
      <p:sp>
        <p:nvSpPr>
          <p:cNvPr id="4098" name="AutoShape 2" descr="data:image/jpeg;base64,/9j/4AAQSkZJRgABAQAAAQABAAD/2wCEAAkGBxQTEhUUEhIWFRMXFhcVFRcVFxkfGBgZFRYWGBgcFxgYHCggGhwnHxYZIjEjJSksLi8uFyAzODMsNygtLisBCgoKDg0OGxAQGywkICU0LCwsLCwsLCwsLDQsLCwsLCwsLCwsLCwsLCwsLCwsLCwsLCwsLCwvLCwsLCwsLCwsLP/AABEIAMIBAwMBEQACEQEDEQH/xAAcAAEAAgIDAQAAAAAAAAAAAAAABgcDBQIECAH/xABLEAACAQMBBAgCBwUECAQHAAABAgMABBEhBQYSMQcTIkFRYXGBMpEUI0JSYnKhgpKiscEWM0PwFSRTY3ODstGTwuHxJTREVKSzw//EABsBAQACAwEBAAAAAAAAAAAAAAADBAIFBgEH/8QAOxEAAgEDAQUFBwMCBQUBAAAAAAECAwQRIQUSMUFRE2FxgZEiMqGxwdHwI0LhFFIVU2Jy8QZDgpLCM//aAAwDAQACEQMRAD8AvGgFAKAUAoBQCgFAKAUAoBQCgFAKAUAoBQCgFAKAUAoBQCgFAKAUAoBQCgFAKAUAoBQCgFAKAUAoBQCgOptHaUUCcc8qRr4uwGfIZ5nyFeN44mUYyk92Ky+4he0+le0QkQxyzHuYAIh937X8NRutFGzpbGuZrLSj4/ZZ+JFr7pYu2P1UUMQ8wzt88qP0qN13yRsaewYL35t+Cx88mmm3/wBotzumH5UjH8krB1ZstR2PaLim/Fv6YOr/AGwvv/vJv3v/AEp2s+pJ/hVp/Z8X9zsQ797QXGLtjj7yxn55XNO1n1MXsi0f7ceb+5t7HpVvU/vFhlHflSrfNTj+GslXfMqVNhUn7kmvHD+xJtmdLdu2BPBJETzK4dB8sN8lNSKtHmUKuxLiOsWpfB/HT4k22Rtu3uV4reZJAOYU9ofmU6r7ipU0+BqqlKdN7s00+/Q2FemAoBQCgFAKAUAoBQCgFAKAUAoBQCgFAKAUAoBQCgOptPaUVvGZZ5FjjHNmPf3Ad5J8BqaGUYuT3YrLKt3n6VJHylknVry62QAufyIdF9Wz6Cq8q39pvrTYjftV3juXHzf29SvLy7klfjlkaRz9p2LH0BPIeVQOTfE39GhTorFOKX514mGvCUUAoBQCgFAKA5QysjBkZkccmUkMPRhqK9Ta4GFSnCot2aTXeTvdrpPnhwl0PpEf3hgSqPXk/vg+dTQrP9xo7rYkZe1QeH0fDyfLzyWvsPbsF2nWW8gcDRhyZT4Mp1U+tWE01lHPVaU6Ut2awzZV6RigFAKAUAoBQCgFAKAUAoBQCgFAKAUAoBQEa3y3xhsE1+snYZjiBwT3cTn7C57+/XANYymorUs2tpUuZ7sPN8kUft3bs93J1lxIWOvCo0RAe5F5D15nGpNVJzcuJ19pY0rZeyteb5/wa6sC4KA4LJxOI0DSSHkkalnPoqgms4wlLgVK99QoaTlr0Wr/ADxJPs3o82nN/wDTpAunauJBnX8EfEfY4qVUOrNRV29/lw9fsvuSWz6GpDrNtDHisMIH8Tsf5VIqUSjPbF1Lg0vBL65NknQ3b/avLo+hhH/8jXvZx6EP+J3X97+Bim6GosHgvrgHu4liYe4CDP6V52UehktqXa/f8F9jS3/RFeIMw3ME3k6tGx9wXGflWLox5FqntyuveSfw/PQiO1dhXlqvFdWksSjm4w8Yx4vGSFH5sVHKjJcDZUNtUJ6TzF+q9V9jXxyBhlSCPEVE01xNtCcZrei8ruOVeGR2tmbRlt5BJBI0bjvXvHgwOjDyIIrKMnF5RBcW1O4ju1Fn5rwLp3G38jvQIpcR3WPh+zJgamMny1KnUeYGatQqKRyN7YVLWWuseT+j6MmdSFAUAoBQCgFAKAUAoBQCgFAKAUAoBQCgInv9vklhHwph7mQHq07lHLrJPwg8hzYjAxqRjOaisluzs53M92PDm+n5yKKu7l5ZGllcvI54nZuZP9B3ADQAACqUpOTyzs6FCFCChBafnExV4THB3wQMEsxCqqglmJ5BVGpPpWUYuWiILi5p0I71R4+vgWBul0WTT4lv2aCI6iBCOtYd3WONEH4RrrzFWY0kuJzF3terVzGHsx+Pr9i1thbv21mnBbQJEvfwjtN5ux7THzJNSmpNnQCgFAKAUAIoCEbzdGVnclpIl+jXBH95DopPcZIvhbz5E+NeOKfEmoXFShLepvBUW8m7tzYPw3SdgnCTpkxP4An/AA2/C3sTVadFrVHSWW2IVfYq+y+vJ/Y1tQm6PqsQQQSCCCCpIII1BBGoI8RXqbWqMJwjOLjJZTLp6N9+PpY+j3BAuVGQ3ITKObY5Bx3jv5jTIW3TnvI4/aNg7aeV7r4P6MnlSGuFAKAUAoBQCgFAKAUAoBQCgFAKA0+9W347K3eaTUjsxp3u5zwqP5k9wBPdXjeFkkpUpVZqEOLPPO0r+S4leaZuKRzlj3DwVR3KBoB/XWqUpOTydva2sLenuR831Z16xLJztreSWRIYIzJM5wiD9WY/ZUd5NZwg5MpXt9C1hl6t8F+ci79wuj+KwHWyETXjDtSnkmRqkI+yvnzPf4C5GKisI46vXnXnvzeWTSvSEUAoDBdXkcYzJIiDxdgP5mgNLNvzs5Tg7Qts+UyH54NAcrbfbZzkBb+2JPIGZAfkTQG6t7hHHEjK6+KkEfMUBloBQGG8tUlRo5EV0YFWVhlWB5gg86Ao7f3cFtn/AF1vxSWee0Dq9v6nm0XmdV7886hqUs6o3ezdqOlilVfs8n0/j5EPBqqdSnnVGSCZkZXRijqQyMvNWHIivU8PKI61KFWDhNZTL+3D3oF9bhjgTphZlGmG7mAP2WGo9x3GrsJbyycRd20req6b8n1X58SS1kVhQCgFAKAUAoBQCgFAKAUAoBQFAdIm8n027PAcwQ5jiwdGOe3J7kYH4VB7zVWtPLwdTsa07On20lrLh4fz8sEYqE3ZwkcjAVSzswREHN3Y4VQPEmsoRcngrXVzG3pucvJdWXz0dblLs+ItJh7uUAzP3DvEcfgi/qdT3AXUklhHE1q0603Ob1ZMK9IhQGh3q3utrBAZ3zI393Cmssh/Cvh5nA869SbeEeSkorL4FWbb6QL+50jYWcX3YsNMR+KVhhf2R71saWz29ZvBqq21IxeKaz3vgRR7FGYvIDK55vMxdjjzcmr0LSlDgvXU1tS+rz4yx4aGdVA5AD0FTqKXBFZzk+LDoD8QB9QD/OjjF8UFUkuDZitrYRNxwM8D/fgYoffh0I8iDVednSlyx4FuntCvDnnxJlsPpJvLfC3Ki7iHNlAS4A9BhJPTsnTmaoVrCcdYa/M2dDacJ6T0fwLU3e3gt72LrbaQOucMOTI33XU6qfWte1jibJNPVG0oenF0BBBAIIwQeRB8aAoTpD3P/wBHzB4v/k5mwn+5kOvVn8BGeE+RHhmCrT5o3+yL9p9hUenL7fYjAjOM93if6eNVjeyu6Maqo73tvktX4vovE226O3zY3ST6lPgmUfajJHFp3lfiHmuO81JSlusq7TtP6ijle9HVfVefzPRcUgZQykFSAQRyIOoI8quHGnOgFAKAUAoBQCgFAKAUAoBQEP6Udu/RrJlU4ln+pjxzHEDxt5YUHB8StYzlurJasrft60afLn4cyiAMcqondJY4H2gLH6F92+sZtoSr2RxR2oPlpJKPXVB5BvGrlOG6jjNp3n9RV091aL7+Zb9SGuFAQnpB35FniC3w944yAdVhX/aSY/Re/wBKlpUpVZbsSGvWjRhvSKeCsXaSR2lmc5kkc5Zj/RR3KNAK3lC3jSWFx6nN3N1Ou8vh0OdWCsKAUAoBQCgOVpPJBKs9vIY5l7xnhcfclUfGh8O7mMGqtxaxrLPB9S5aXkqDxxj0+xdu5G90d/ETw9XPHgTRE54SeTKftIdcHyI7q0c4ShLdkdJTqRqRUo8CS1gZlfdJ+8UPVPZhVlZwBJxarGMhh/zORHhofDMFWrjRcSldXfZ+zDj8v5KivJu0U1BGCQQRkMAVIzzBBznvqtutLLOj/wClbWKhO4k8yenelxz/AOT+R16HXFzdDu2+ttWtmPbtzhc98T5KfukMuO4KvjVylLMTjdq2/Y3Dxwlqvr8SwKkNaKAUAoBQCgFAKAUAoBQCgKL6W9p9dtAxg5S3RYwPB5AJJD7gxj9iq1eXI6XYVDEZVXz0X1/O4htQG/OVvZPPLFbxaSTuIlP3Q3xN+yoJ9qkpRzI121Lnsbd44y0X1PTmz7JIYkijULHGqooHcFGB/Krhxh2KA0G+28i2Fq0xXjkJEcKZ+OR/hHoNWPkpr2MXJ4RjKSim3wRRC8ZZpJXMk0jF5XPNmP8AJQNAO4AV0NvQVKGOfM5e6uXXnnlyOVTlYUBiluFVlXVnbRUQFnY/hVck1DVrwp+8yejbVK3uI3dnultKUApYOqnvmkjj+a8Rcfu1TltKPKLL8dkz/dJGS73M2lGMtZcY7+pljY/usVJ9hRbSjziz2WyZftkvQ0PXYcxurRyjnHIpVx+y3P1FW6VzTqe6yjWtKtH3lp15GSpysKA6f9oZLK5inhUiRDzJwkiH4o2x8SnnrqCARWn2hPLS3fM3ezIuKbUl4Ejuem67dGVbaFCRgOrsSue8ZGM1q3nHE2kozksJ48v5I7s7bscvEJQEbnlmJLZznU9/6nNay5o1U04Nsks7W2pwk66T04tPPfjLaz4LJPulXYXDbWd4AA6JHbz8Hw8LqOrOmmFfsj/iVfcW6SzxNpsy4jRucR916fYrqqx2BI+jvaZt9oQHOFkPUP5iXAX+MJ+tS0ZYlg1G2aO/b764x18no/o/I9B1bOSFAaC+3zsoshrhWI7o8v8A9AIHvUcqsFzK87qlHjL01+Rt9n3YljSRVZVdQwDDDYOoyM6ZGvvWaeVkmjLeSZ2K9MhQCgFAKAUAoDjI4UFicAAknyGpoDy9PeGZ3mbPFK7ynPd1jFsewOPaqVR5kzuNn0uztoR7s+upwrAuE76F9liS9luDqLeIIv55yckeYRMft1aorEcnK7brb1ZQX7V8/wARddTGlFAUZ0j7YN1tBkB+ptPqkHcZWAMrewwns3jWy2fSzJ1Hy4Gp2pX3YqmuerI9W3NEKA7mw9iz30xgtsLw4M0xGVhVuWn2nPcvudKoXd32fsR4/I2djZdr7c/d+f8ABde6+6VrYpiCPtkYeZ+1LJ5u/P2GB4CtM228s38YqKwje14eigNXt/d63vI+C5hWQfZJ0dD4o41U+hong8azoylN4t157CbqnJlgfiME+mcDBKTY0VxnRuTeRyK2NLacKccV5Y6Pr5cTVXGyp1JZoR8V08zR3V/HGQM8bZGVQHl347yagq7XnU9m2j4N/b88C1bbDo0/au58OS+r+3qZdt3LT4WGNYocAFWGpxnUjmT6nOlUrXZt9V9u6m2+949EuHojN7RtLaDp04ryWfiaWDdSeaXq7YCV+rMgXIVmCEBwgJwSOIHGckZxnFW7m2dFpZzkxtbvt4tpYwaOWMqSrAqwJDKwIII5gg6g+RqsWS8+j7ai7U2TNs+ZszJEYwTzK4+qf1Rgo/ZU99eR00Mabae704fncVdAxKjiGG5MDzDDRgfQ5qnJYeD6DbVe1oxn1X/JzYkaqcMNVI7mGoI9DivE8PJnWpqpTlB800ejDvNAtpFcyuFSWNJFH2m41DYVeZOvt31dlNRWWfO6tSNJZnoVnvTvrNdEohMMHLhB7T/8Qj/pGnrVSdZy0RqK93KpotF+cTW7p7H+l3KRfY+OT8ikZ+eQv7VYU4b0sEdtT7Wajy5l8KoAAAwBoBWwN+faAUAoBQCgFAKAj/SBcmPZt2wOD1DqD4GQcA/Vq8bwjKEd+Sj1aR54AqgfQsY0PtAXB0G2nDYyynnNcyEfljCxAfNGPvV6CxFHC3tTtLicu9/YsasiqdfaF2IopJW+GNGc+iKWP8qA82WLsyB3OXkJlc+Lykux+bV0NrDdpRRy17Pfryfl6GerBVMd1KVUkDibkqjmzHRQPMkge9RVqnZwcuhNQpdrUUOpe+4u7gsbRIucrfWTv3vKwHEfQaKPJRXOSk5PLOsjFRWFwN9NKqKWZgqqCzMTgADUkk8hXh6VXt3pg7RWwtxIg/xp2Ko35EA4iPM49KjlUjE2Ftsy4rreisLqzBsjpdmDD6bbRCM83hcgjPLEcnxexqN3EeSbfcLjZtSh70o+v8G1j3o2ltEA7Nt1itySBcTMuDwsVbTVs5B5IeXOscVp/wCler+xX/Sh/qfovuB0WGYO19fTTTMpAKdhFJBwdcs2DrqQD4VnC3hF5xl9WeSuJtY4LoirrW1MXFG6BJY3aKUAfbjPCTnvBxkeRFdLZ7jpJxWOpyd/2iqtSbfQzVbKJ2dkXhgu7Wcf4c6cR/3cp6qT24XJ9qo7QgnS3nyNlsubVbd6otjfbd3Zl4Cbpo0lAwsyOqyr4Z++PJgRXOyuaMeMl6nTKhUlwi/Qhe6Gy9nbMulddozTTn6vgSMLG3Hphsg9+D8Y1AqOV3SUd/Oi7idbNruO+1hLq1/yaTeXYsUU00n0lAkk0skahSSA7FyDyAwWIA10ArWR2krib7Km8dXhfc3Gz76NKiqcuWeZE9q3iRlREwkyMknTXwwDn9av0Iymm5rB5dbalF4pJeL5HXG8k3ZB4GCKEQMGIVRyUdvQeVWJUYy5v88jlp20Jzc6mrfV/RYRkG9Ew5JD7J/Uk1E7OD4uXqZwpwhrFR/9Yv5plsdDW00mnmKSa9UOKMjBJL6Efl1Bx98VHaUKlKb3uBcuK1GeFBa444x1yvLwxqW1WwKwoBQCgFAKAUAoCH9LbY2VcebQD53MIP8AOsZP2WWLRZuKf+5fMomqJ3goC9eiGHh2Ra/iV3Pq8rsf51fR89k8tsmNemJF+k+Ursq9I/2Dr7N2T+hoCk1GAB4CuoSwsHGyeW2K9PDu7u2/WX9jGeRuVc+fUq8o/VBVDaLxTS7zabKinVb6I9D1pTflYdOW1XWK3tVJC3DO8pHfHDwdg+TM65/LjvrCpLdjkvbOt1XuIxlw4vyKgu5+Eaczy8qqRWWdVd1+yhiPFiJCMM3aY/ETq2uvM6163nRC1toUoKWPa68yY9Gm9Js5JUjRrlZwHEEIZnEi6M+ADgFfixk9lakjOa03Wzn7+FvVrOcJpJ8dHq+7xLIk3o2g/wDc7Jkx4yui/NWZTXm/cPhFLxefkUNyguMm/BYKz3qeZbyXr7aNJ5Ak0g6wle0vVqV4SdcRa1dtI38k1TnFeX3ya++lYRalVhJ9Nftg1f0iXuEK+icX88VZezbufv135afLBTW1LKH/AOduvPX55MV9eTrHI3XnIVmAC4GgJ8TUVTYVJRc5ycmtdf5JqW36kpxhCCim0i27LoutSimSa5kyoJ4pFAyQM46tFP61Qja0o8Im1d1VfM7cPRbs0EEwOxBzlp5j8xx4/SpezjwwYOtUaw5Mqjf/AGbHBtG4ijUCMCJkU6heKJc4zk8wT7moKkVDG6sG82LRpVISc4ptNcdeRowo5Y0qLLOg7OGMYWPBEq3Y6Mo9oWTzRymG4WZ0GRmJgFQgMvNeZ1U9/I1cg8xRxW0KUadzOEFhafFJkK3m3Ru7A/6zCVTkJV7UR8O2NB6Ng+VZFHBw3P281jdx3C5PCcOo+0h0Zfl+uKxl1MJ5xlcj1fZ3KyosiEMjqHUjkVYZB+RrMkTyZqHooBQCgFAKAUBDul0f/Cp/z25//KhrGfussWbxcU/9y+aKKqid4KAvfojlDbItMdyMp9UkdT/Ktgj55JYbJfQ8It0oxltk3oAz9Qx9lwT+goClAa6hPKONksPAr08O/u1P1e0LFzy+kBD/AM1HjH6uB71r9or9NPvNpsqWKrXceha0xvyrenTZzGO2ugOxCzxy/hWfg4WPgA0YH7YqOpHMTYbMrqjcRcuD0fn/ACU+kfG5Y8gcDzxVdvCwdFCn29Z1HwXDyOywVsr1qI34+PXIJ0KqR5c868jUbbis4b8MGd5cJfpLi9O7X6k06G9gOL3r2ACRwtwniHbeYhRwgcwFVs+GR41PRrQm2k9enM5y/pqCjGK6tvll8vJIvFH8asmtKP6RbkSbUuMco0gh9wrSH/8AcPlW12bHST8DSbXlrGPj+fAj9bQ051drH6iX8jD5gj+tQ3DxSl4MsWizXh4o9M2y4RQeYUD5CucOrMtAefOkmUNtW7x9nqU+UKH/AM1Vq/FHT7BX6c33r5EcqA3pdPQuP9QfzuJP+mMf0q7T91HFbUebufl8kTqWMMCrAMpGCCMgg9xB51mUCPf2B2bnP+j7b/wl/ligN9Z2iRII4kVEXRVUYUDnoByoeJYM1D0UAoBQCgFAKAjPSXDx7Lu/wxGT/wAIiT/y14+BnTluTUujTPP9UD6CKAuPoPu+LZ7x98NxKns5EoI8vrP0NXoPMUcJd09yvOPeyw6yKx1NrWQnglhblLG8Z79HUry96A83bPz1ahgQ6jgcHmGjPAwPuproraW9SizlbyG5Wku/5nYqcrGO4VivYbhcEMjfddCGQ+zAGoq9PtKbiT29XsqimX9udvAt9aRzroxHDKn3JF0dT6Hl4gg99c4008M6tNNZRg32usQfRwoeS5zCqMMghtHJB7gD+orw9K3230RSwKWtLhHjUZMc4IYYGTwyIDkeGV08ailSUtTaWm1atCO5hNd/3NFuf0bT3sjNJOsMakcRjBdiT9lSwABx36400rJU0iKptCpKTnHRlsf2BtY4kSAPCyDAlRvrCc5Jkzo5J7yM+GKirWtKsvaXnzK9O4qQej9To7R2lebOTrLgpcWq4BlB4XHEQq8Sk5GpA0Le1Vty6oe499dHx9fvkm3rer7y3X1XArNrGR2klDrM0kjyuyZzlzxY4Sc6DAGM6Ctxs7bFtu9lUe5L/Vw9eHrhmi2psm5cu1gt6Pdx9Ptk6hFdCc601ozNsyy+kXVrb4yJZ4+IfgjPWyfwxke9Ur+eKWOpsNmU96tvdD0bWkOiFAea96boS395IOTXEij0ixFn0+rz71UrP2jrtjU922z1bf0+hraiNsXt0S25TZcOebtLJ7PM5X+HFXoLEUcJeT37icu9/MmFZFYUAoBQCgFAKAUAoBQGC9thLG8bfC6MjejAg/oaA8vRxMnYf40Jjf8ANGSjfqpqjNYk0d3ZVe1t4T7vlozlWJZLA6EtohLq4tz/AI0azJ+aI8Dj1w6fumrVF5jg5PbdLduFP+5fLT7FzVMacUBQ+/8Asg2u0ZRj6q5zcRHu4tBMvrxYb/mVtNnVeNN+KNNtWhwqrwf0NHW1NKKA2O7e8M2z5zNEOshfH0iDOOPHJ4ydBIB7MND3Ea68tN/24ceZtrC9UP058OT6Fnbm7Uj2jPJeo4ZI/qoUz2kyMszLzVjn9SNcVpzena6Q9pmOARL8cxK6c+AfF88ge5r1A2+7WzPo9ukf2scT/mbVvly9AK8Bl23tmC0iaa5lWOMd7d58FA1Y+QBNAUfvfvPJtCVW4WjtYzxQxN8RbGOslHLiwThe7PjW0tLRpqpPyRpr69Uk6VN+L+hp8Y7Skg+I0NWLqwoXK/Ujnv5lS02hXtX7EtOnI7h2qXAWVQ/gwHaH/etD/hd5Yves55X9vL0enphm+W0rK9W7dww/7v5Wvrobfcfa1rbXZuZnZh1Zij4VyULMpdnAOeSqNB41FPalStJRrQ3Wun5lF+12IoRbt5byeuuPLXgy67G+jmUPE4ZSAcjz8QdR71JCrCosxafgQThKDxJanU3o2sLS0nuG/wAKNmA8WxhF92IHvWZieaLdCFHEctjtE97HUn3OaoyeXk762pdlRjT6I7P0ZyDga4OM6a1jlGuvNuWdrmLnmXSOvryXqegNztpWv0aCCCdGMcSR8OcP2EA+Fu13VdjOMuDONp14VPdeSRVmSigFAKAUAoBQCgFAKAUB5/6S9m9RtKYAYWYLcLpp2xwuPM8aMx/OKrV465Oo2HW3qUqb5a+T/n5kZqA3hm2dtJrWeG6QEmFw5A5tGdJF91J98VLSliWDV7Xtu1oby4x18uf3PTltOroroQysoZSORDDII9jVs48yUBGekHdn6dalEIW4jIkgY8g6/ZJ+6wyp9c64rKE3CSkuKMJwU4uMuDKOicnIZSjqxSRG+JHU4ZTXRUaqqw3kctcUJUZuLOdSkB1NoyHAjX4n09B3moK0njcXFlm3gsucuCM0Fv1ZDRO8MgGBJE5R8eZXmNORyKxqWlKaw15mdK+rQllPy5GWy3qvpJxK06TGLHAZ4geRPDkRlQe8/KtbCz32916G2qX6pxTmtX0N/db+7UkGPpEUXiYYBxfORmA+VTR2a+civLayx7MfiR6YNI/WTSSTS9zzMWIz93OiDyUCrlK1p09Ute8oV72rV0bwuiOVWSocCMcq84GSeeJyt7OS4lSC2XimlOB4Io+KR/BV/U4A1NVLquqUdOLL1lbOrPXgvzBc43Dsjax2rQgrGvCsg7MuTqzca65LEsRyyeVaCUVLidRSrTpPMHg1+3dg30aj6MwmC+DdXNgDkCCFPLxHpWijsTsajqUZNE9GvDP6iyRLeHbM95ALWZzHwyo79ZGVdurzhGI0+LhPw57PvU/9XcUo4qRz3rj6GUZ2zrYoyW8tcSzhkfbZbxDiK9n7y6j3PP515TuadXSL16PRmq2rV2pJv+ok93/T7vw/+jhipjQosXop2Jniu3HLMcWf42H/AE+zVaoQ/cbOwpf9x+C+pZNWTZCgFAKAUAoBQCgFAKAUBX3TLsPrbVblB27Ylm84XwJPlhX9EPjWFSO9HBd2fcdhcRk+HB+D/MlNVSO3FAWn0Lby5Rtnyt2owXtyftRE6pk8yhPL7pHhV2Et5HE39o7as48nqvD+C06zKIoCvOkfcQzk3dmALoACSPIC3CjQAk6CQDk3lg6YxNQrypSyivcW8a8N2Xk+hVUc4PFkMjJo6OCroRzDqdQa3tKvCpHeic3WtqlKW7JeHedaxHGzSnv0TyUf96xpLebqPyM673IqkvPxPu1rjhTA5toPTv8A8+de3E92GFzFpS355fBGSwt+BAO/mfU1lShuRwR16vaTbOxUpCKAUB9t4nllWCBDLO/woO4fec/YQd5NVri5jSXf0LdrZzrvoupc2425q7PjLFhJcyYM0mNNOSRjmIx8ydT4DRTnKct6R0tOnGnHdjwJQRnUVgZnR2tteK1gknnbhijXiY9/gAB3knAA7yRQFERbdEpLygo7sXOvFqxJ1IHPXXQVrpx9p4M7j/pq73VOGJZ1a4NZ8dH+aHL+0aQ69YQPysQfXAqCdlGty1I1Dadilvp7vRtNfPT1OJ2rFcKTGo6zOrAcOpH3e81A6dW2ftSzHoWHaW97Bvs9yXVNYz5cfNJ95fuxbdY4IkRCihFwp5jTPa/Fk6+ea3seCK6goeyuR3ayPRQCgFAKAUAoBQCgFAKA4TRB1ZWAZWBVgeRBGCD5YoDzhvTsFrG6e3OSg7cDH7ULE8OT3suqnzXPeKqVYYeTrtk3fbUtyXvR+K5P6GrqI2wSR0dJYXMc0bB43H2WHj4qRoQdCCazhPdZTvbSNzT3Xx5P85HoHcXe+LaEHEuEnTCzxd8b+I8UbBKt3jzBAuJ51OKqU5U5OElhoktemAoCu+kfdiC9nhiReC8f4p00ZIRz4xycaaBvAgYzWUZOOqMZRUtGiDbV3Mv7PR4PpES8pbYcWn4ofjB8cZFbKhtBJbs16GouNmNvepvyf3IfHdJNP8Y4U5AnBJ9Drz/lU0asKtXOdEQyo1KFHGHl8TdVfNW0fCcc68bSPUm+BgS8Rm4IyZJDySJS7n0VATUE7qlDjIs07KvPhH10JZsLo9vrlgZh9Dh7y/C07eSoCVT1Y6eBqhW2hJ6U1jvNnQ2XGOtR57uRa+7W7NvYxlLePBbV3Y8Ukh8Xc6n05DuArXNtvLNqkksI3FeHpikGNc4A1OeVAUN0j73/AOkJerhP+pxHKn/bSDTjP4F1C+OSfDENWpjRG+2Ts/ffbVFpy7+/wREkbHP/ANqrtZOmNru7sM31zHbLyftSH7kSkcbeuoUfiZazpRblk1W2K8IW7g9XLRffy5d+D5v/ALkT7LmMsTMbVmHVSg6oeYSXHIjuPI+ulWXFPicc1o0Xn0e7yC/so5jjrB9XKB3SJz+Yw37VeoQeVqSSvTIUAoBQCgFAKAUAoBQCgFARTpE3TF9b9jAuYstA3iSO1Gx+62APIhT3V5KKksMntriVCoqkeXx7ig9QSGBVlJVlYYZWU4ZWHcQRiqMk08M7ihXhWpqpDg/zB9rwlOxsvaU1rMtxbMFmUY7QyjqeaSAc1/UHUVJTqbprdobPjcxytJLg+vcy99yd9YNoR9n6u4UfWwMe2h7yv308GHjrg6VbTT1RyFSnKnJwmsNEiurhY0Z3OFUFifIV6YGh3ShaTrLyUYec9gH7MQ+AD15+ehoDPvhtb6PbMwPbbsJ6tzPsMn2FAdDYm5tt9GRLq2ildu2/WxqxUsOQJGRgaaedAYZei7ZTHP0MLrnsSSqPkrgV6m1wPGk+Jyt+jHZSHIskJ/G0jj5OxFeZCSXAkths6GBeCCKOJfuxoqj5KBQ9O1QCgMV1cpGjPIyoigszMQFUDmSToBQFJdIO/wA19xW9qWSz5O+oa48h3rF+reQ5w1KmNFxNzs7ZbrfqVViPLv8A4IQU8NPKq2ep1SSSwj4dcYBLEhQqjLEk4CgDUkk4A7yaySecGFWrGlBzm8JF99G26f0G3zIB9Jlw0x58IGeGMEdy518WLHlircY4WDiLu5lcVXUl5dyJXPCrqVdQysMMrAEEHuIOhFZFY0ewN0oLKWR7XMUcuDJDnMfEvJkB1Q4JBA0xjQYrzB5jXJIK9PRQCgFAKAUAoBQCgFAKAUAoCuOk3cUz5u7Rc3AH1sY/xlUaEf70DQfeAA7hjCcN5F+wv5Ws+sXxX1XeU8rZ/wA8iOYI7j5VTaw8M7KnUjUipQeUzlXhmfELK6SRu0cqHKSIcMp8j4dxB0OazhNx4FS6s6VzHE+PJ8yaW/SY8wjtdo4SPiUzXMQOGRdcPGoPASQMsumvICrUJqSOTu7GpbzceK45X16F07NvIpY1aCRJI8AKY2BXGNACulZlIidwPpu0gvOG11bwL5zj3YAekZr08JtXh6KAUAoBQEQ3r6RLSzynF19xjSGHU57usf4Yx6nOOQNeNpcSSlRnVluwWWU9vRvPc7QYfSGCxA5W3jJ6sa6FydZG8zp4AVXnWzojpLLY8aeJ1tX05fz8jU1Abw+M2NTXqWTGc4wi5SeEi3ejLcQwlby6XExH1MRH90GGOJ/94QcY+yCRzJxbpw3UcftG/dzLC91cO/vZZVSGtFAKAUAoBQCgFAKAUAoBQCgFAKAUAoCvd/8Ao7FyzXFpwx3PN0OiT+pHwSfi7+R7iMJwUkXrK/qWstNU+K/OZTksbI7RyKySIcOjjDKfMf15HmKqSi4vU662uqdxDeg/LmvE4SPgEnurxLJLUmoRcnyMVqunEeba+3dXsuhBaweHUlxlr9jnFcPbsZbeV4JPvRMV4vJhyYeRBrOFSSeCnf2Nu4ObWH3afDgSfdLf+7s0IMUM4c8TFuJJM4xqy5B/d7zUvbLmat7Eq7qlFrwehMLTpmTH11hOp7+qeNx7cRQ/pWaqRfMqT2XdR/Znwwzvr0x2ONYbsHw6nJ/RiP1r3fj1IXZ3C/7cvRmGfpktQSEtbt/AlI1B/ekyPcV5vx6mcdn3MuFN+mPmae86YrhsiGyjT7rTSlj6lEUfLi96xdaKLdPYtxL3sR88/IiG295727yLi6fqzzii+rjx4EL2mH5mNRyrt8DZUdh0o61G5fBff4mnijCjCgAeAqFtvibinThTjuwWF3HOvDM+xRs7qiKzyOcIijLMfAAf5HM1lGLk8Ihr3FOhDfqPH18C4twejsWzLcXfC9wNUjGqQnxz9uT8XId3ibUKaicjfbQndPHCPJfV95YdSGvFAKAUAoBQCgFAKAUAoBQCgFAKAUAoBQCgNDvVunb36ATKQ6/3cqaSJ6NjUeKnIPhXjSejJKVWdKW9B4ZTW9nR5eWva4fpFuDkyQqeMAcuOLUjzK8Q7zioXSxrE3dPaqrbsK+i5tcH5ciNRuGGVII8Ryqu01xOjhOM470Xldx1pe3IB3LqfX/P9ayWiyUav61woco6s7dYGwFAKAUAoBQHF3AGSQB4mvUsmM5Rgt6TwiU7tbg3l52uH6PD/tJlIY/8OLRm9TwjXQmpoUXzNLdbahD2aKy+vL7suHdXdK3sEIhUl2A45X1kfHieQH4VAHlVhJLRHN1a06st6byzfV6RigFAKAUAoBQCgFAKAUAoBQCgFAKAUAoBQCgFAKAju39yLK7y0sAWQ69bF2JM+bL8fo2RXjSfElpVqlJ5pya8Cv8AaPQ5KhJtLlHBOeG4BVveSMEH9wVHKkmbG12vUo53oqWefB/nkR2+3E2jEdbRnH3onRh7DiD/AMNROhI2sNuW8veTXx+v0NNLs24X47W5T81vKP1KYrF0pLkWo7UtJfv9U19DB1TcXD1cnFz4erfi+WM152cuhJ/X23+YvUzxbNuG+C1uW/Lbyn+SV6qUnyI5bTtY/v8ATL+hubDcPaMp0tGQfeldFHy4i/8ADWXYyKs9uW691N+X8kl2X0QzMQbq6RB3rbqWb2kkAA/cNSKilxNfW25VlpTio/F/b4E82BuRZWmGjgDSDXrZe3JnxVm+D0XAqVJLgamrXqVXmpJskdekQoBQCgFAKAUAoBQCgFAKA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4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7288" cy="4195481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Focus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Coherence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Fluency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Deep Understanding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Application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Dual Intensity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712" y="2052918"/>
            <a:ext cx="4176122" cy="4176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80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81163"/>
            <a:ext cx="10310923" cy="1400530"/>
          </a:xfrm>
        </p:spPr>
        <p:txBody>
          <a:bodyPr/>
          <a:lstStyle/>
          <a:p>
            <a:r>
              <a:rPr lang="en-US" sz="4800" b="1" dirty="0" smtClean="0"/>
              <a:t>Student Expectations In Response to the Instructional Shifts</a:t>
            </a:r>
            <a:endParaRPr lang="en-US" sz="4800" b="1" dirty="0"/>
          </a:p>
        </p:txBody>
      </p:sp>
      <p:sp>
        <p:nvSpPr>
          <p:cNvPr id="4098" name="AutoShape 2" descr="data:image/jpeg;base64,/9j/4AAQSkZJRgABAQAAAQABAAD/2wCEAAkGBxQTEhUUEhIWFRMXFhcVFRcVFxkfGBgZFRYWGBgcFxgYHCggGhwnHxYZIjEjJSksLi8uFyAzODMsNygtLisBCgoKDg0OGxAQGywkICU0LCwsLCwsLCwsLDQsLCwsLCwsLCwsLCwsLCwsLCwsLCwsLCwsLCwvLCwsLCwsLCwsLP/AABEIAMIBAwMBEQACEQEDEQH/xAAcAAEAAgIDAQAAAAAAAAAAAAAABgcDBQIECAH/xABLEAACAQMBBAgCBwUECAQHAAABAgMABBEhBQYSMQcTIkFRYXGBMpEUI0JSYnKhgpKiscEWM0PwFSRTY3ODstGTwuHxJTREVKSzw//EABsBAQACAwEBAAAAAAAAAAAAAAADBAIFBgEH/8QAOxEAAgEDAQUFBwMCBQUBAAAAAAECAwQRIQUSMUFRE2FxgZEiMqGxwdHwI0LhFFIVU2Jy8QZDgpLCM//aAAwDAQACEQMRAD8AvGgFAKAUAoBQCgFAKAUAoBQCgFAKAUAoBQCgFAKAUAoBQCgFAKAUAoBQCgFAKAUAoBQCgFAKAUAoBQCgOptHaUUCcc8qRr4uwGfIZ5nyFeN44mUYyk92Ky+4he0+le0QkQxyzHuYAIh937X8NRutFGzpbGuZrLSj4/ZZ+JFr7pYu2P1UUMQ8wzt88qP0qN13yRsaewYL35t+Cx88mmm3/wBotzumH5UjH8krB1ZstR2PaLim/Fv6YOr/AGwvv/vJv3v/AEp2s+pJ/hVp/Z8X9zsQ797QXGLtjj7yxn55XNO1n1MXsi0f7ceb+5t7HpVvU/vFhlHflSrfNTj+GslXfMqVNhUn7kmvHD+xJtmdLdu2BPBJETzK4dB8sN8lNSKtHmUKuxLiOsWpfB/HT4k22Rtu3uV4reZJAOYU9ofmU6r7ipU0+BqqlKdN7s00+/Q2FemAoBQCgFAKAUAoBQCgFAKAUAoBQCgFAKAUAoBQCgOptPaUVvGZZ5FjjHNmPf3Ad5J8BqaGUYuT3YrLKt3n6VJHylknVry62QAufyIdF9Wz6Cq8q39pvrTYjftV3juXHzf29SvLy7klfjlkaRz9p2LH0BPIeVQOTfE39GhTorFOKX514mGvCUUAoBQCgFAKA5QysjBkZkccmUkMPRhqK9Ta4GFSnCot2aTXeTvdrpPnhwl0PpEf3hgSqPXk/vg+dTQrP9xo7rYkZe1QeH0fDyfLzyWvsPbsF2nWW8gcDRhyZT4Mp1U+tWE01lHPVaU6Ut2awzZV6RigFAKAUAoBQCgFAKAUAoBQCgFAKAUAoBQEa3y3xhsE1+snYZjiBwT3cTn7C57+/XANYymorUs2tpUuZ7sPN8kUft3bs93J1lxIWOvCo0RAe5F5D15nGpNVJzcuJ19pY0rZeyteb5/wa6sC4KA4LJxOI0DSSHkkalnPoqgms4wlLgVK99QoaTlr0Wr/ADxJPs3o82nN/wDTpAunauJBnX8EfEfY4qVUOrNRV29/lw9fsvuSWz6GpDrNtDHisMIH8Tsf5VIqUSjPbF1Lg0vBL65NknQ3b/avLo+hhH/8jXvZx6EP+J3X97+Bim6GosHgvrgHu4liYe4CDP6V52UehktqXa/f8F9jS3/RFeIMw3ME3k6tGx9wXGflWLox5FqntyuveSfw/PQiO1dhXlqvFdWksSjm4w8Yx4vGSFH5sVHKjJcDZUNtUJ6TzF+q9V9jXxyBhlSCPEVE01xNtCcZrei8ruOVeGR2tmbRlt5BJBI0bjvXvHgwOjDyIIrKMnF5RBcW1O4ju1Fn5rwLp3G38jvQIpcR3WPh+zJgamMny1KnUeYGatQqKRyN7YVLWWuseT+j6MmdSFAUAoBQCgFAKAUAoBQCgFAKAUAoBQCgInv9vklhHwph7mQHq07lHLrJPwg8hzYjAxqRjOaisluzs53M92PDm+n5yKKu7l5ZGllcvI54nZuZP9B3ADQAACqUpOTyzs6FCFCChBafnExV4THB3wQMEsxCqqglmJ5BVGpPpWUYuWiILi5p0I71R4+vgWBul0WTT4lv2aCI6iBCOtYd3WONEH4RrrzFWY0kuJzF3terVzGHsx+Pr9i1thbv21mnBbQJEvfwjtN5ux7THzJNSmpNnQCgFAKAUAIoCEbzdGVnclpIl+jXBH95DopPcZIvhbz5E+NeOKfEmoXFShLepvBUW8m7tzYPw3SdgnCTpkxP4An/AA2/C3sTVadFrVHSWW2IVfYq+y+vJ/Y1tQm6PqsQQQSCCCCpIII1BBGoI8RXqbWqMJwjOLjJZTLp6N9+PpY+j3BAuVGQ3ITKObY5Bx3jv5jTIW3TnvI4/aNg7aeV7r4P6MnlSGuFAKAUAoBQCgFAKAUAoBQCgFAKA0+9W347K3eaTUjsxp3u5zwqP5k9wBPdXjeFkkpUpVZqEOLPPO0r+S4leaZuKRzlj3DwVR3KBoB/XWqUpOTydva2sLenuR831Z16xLJztreSWRIYIzJM5wiD9WY/ZUd5NZwg5MpXt9C1hl6t8F+ci79wuj+KwHWyETXjDtSnkmRqkI+yvnzPf4C5GKisI46vXnXnvzeWTSvSEUAoDBdXkcYzJIiDxdgP5mgNLNvzs5Tg7Qts+UyH54NAcrbfbZzkBb+2JPIGZAfkTQG6t7hHHEjK6+KkEfMUBloBQGG8tUlRo5EV0YFWVhlWB5gg86Ao7f3cFtn/AF1vxSWee0Dq9v6nm0XmdV7886hqUs6o3ezdqOlilVfs8n0/j5EPBqqdSnnVGSCZkZXRijqQyMvNWHIivU8PKI61KFWDhNZTL+3D3oF9bhjgTphZlGmG7mAP2WGo9x3GrsJbyycRd20req6b8n1X58SS1kVhQCgFAKAUAoBQCgFAKAUAoBQFAdIm8n027PAcwQ5jiwdGOe3J7kYH4VB7zVWtPLwdTsa07On20lrLh4fz8sEYqE3ZwkcjAVSzswREHN3Y4VQPEmsoRcngrXVzG3pucvJdWXz0dblLs+ItJh7uUAzP3DvEcfgi/qdT3AXUklhHE1q0603Ob1ZMK9IhQGh3q3utrBAZ3zI393Cmssh/Cvh5nA869SbeEeSkorL4FWbb6QL+50jYWcX3YsNMR+KVhhf2R71saWz29ZvBqq21IxeKaz3vgRR7FGYvIDK55vMxdjjzcmr0LSlDgvXU1tS+rz4yx4aGdVA5AD0FTqKXBFZzk+LDoD8QB9QD/OjjF8UFUkuDZitrYRNxwM8D/fgYoffh0I8iDVednSlyx4FuntCvDnnxJlsPpJvLfC3Ki7iHNlAS4A9BhJPTsnTmaoVrCcdYa/M2dDacJ6T0fwLU3e3gt72LrbaQOucMOTI33XU6qfWte1jibJNPVG0oenF0BBBAIIwQeRB8aAoTpD3P/wBHzB4v/k5mwn+5kOvVn8BGeE+RHhmCrT5o3+yL9p9hUenL7fYjAjOM93if6eNVjeyu6Maqo73tvktX4vovE226O3zY3ST6lPgmUfajJHFp3lfiHmuO81JSlusq7TtP6ijle9HVfVefzPRcUgZQykFSAQRyIOoI8quHGnOgFAKAUAoBQCgFAKAUAoBQEP6Udu/RrJlU4ln+pjxzHEDxt5YUHB8StYzlurJasrft60afLn4cyiAMcqondJY4H2gLH6F92+sZtoSr2RxR2oPlpJKPXVB5BvGrlOG6jjNp3n9RV091aL7+Zb9SGuFAQnpB35FniC3w944yAdVhX/aSY/Re/wBKlpUpVZbsSGvWjRhvSKeCsXaSR2lmc5kkc5Zj/RR3KNAK3lC3jSWFx6nN3N1Ou8vh0OdWCsKAUAoBQCgOVpPJBKs9vIY5l7xnhcfclUfGh8O7mMGqtxaxrLPB9S5aXkqDxxj0+xdu5G90d/ETw9XPHgTRE54SeTKftIdcHyI7q0c4ShLdkdJTqRqRUo8CS1gZlfdJ+8UPVPZhVlZwBJxarGMhh/zORHhofDMFWrjRcSldXfZ+zDj8v5KivJu0U1BGCQQRkMAVIzzBBznvqtutLLOj/wClbWKhO4k8yenelxz/AOT+R16HXFzdDu2+ttWtmPbtzhc98T5KfukMuO4KvjVylLMTjdq2/Y3Dxwlqvr8SwKkNaKAUAoBQCgFAKAUAoBQCgKL6W9p9dtAxg5S3RYwPB5AJJD7gxj9iq1eXI6XYVDEZVXz0X1/O4htQG/OVvZPPLFbxaSTuIlP3Q3xN+yoJ9qkpRzI121Lnsbd44y0X1PTmz7JIYkijULHGqooHcFGB/Krhxh2KA0G+28i2Fq0xXjkJEcKZ+OR/hHoNWPkpr2MXJ4RjKSim3wRRC8ZZpJXMk0jF5XPNmP8AJQNAO4AV0NvQVKGOfM5e6uXXnnlyOVTlYUBiluFVlXVnbRUQFnY/hVck1DVrwp+8yejbVK3uI3dnultKUApYOqnvmkjj+a8Rcfu1TltKPKLL8dkz/dJGS73M2lGMtZcY7+pljY/usVJ9hRbSjziz2WyZftkvQ0PXYcxurRyjnHIpVx+y3P1FW6VzTqe6yjWtKtH3lp15GSpysKA6f9oZLK5inhUiRDzJwkiH4o2x8SnnrqCARWn2hPLS3fM3ezIuKbUl4Ejuem67dGVbaFCRgOrsSue8ZGM1q3nHE2kozksJ48v5I7s7bscvEJQEbnlmJLZznU9/6nNay5o1U04Nsks7W2pwk66T04tPPfjLaz4LJPulXYXDbWd4AA6JHbz8Hw8LqOrOmmFfsj/iVfcW6SzxNpsy4jRucR916fYrqqx2BI+jvaZt9oQHOFkPUP5iXAX+MJ+tS0ZYlg1G2aO/b764x18no/o/I9B1bOSFAaC+3zsoshrhWI7o8v8A9AIHvUcqsFzK87qlHjL01+Rt9n3YljSRVZVdQwDDDYOoyM6ZGvvWaeVkmjLeSZ2K9MhQCgFAKAUAoDjI4UFicAAknyGpoDy9PeGZ3mbPFK7ynPd1jFsewOPaqVR5kzuNn0uztoR7s+upwrAuE76F9liS9luDqLeIIv55yckeYRMft1aorEcnK7brb1ZQX7V8/wARddTGlFAUZ0j7YN1tBkB+ptPqkHcZWAMrewwns3jWy2fSzJ1Hy4Gp2pX3YqmuerI9W3NEKA7mw9iz30xgtsLw4M0xGVhVuWn2nPcvudKoXd32fsR4/I2djZdr7c/d+f8ABde6+6VrYpiCPtkYeZ+1LJ5u/P2GB4CtM228s38YqKwje14eigNXt/d63vI+C5hWQfZJ0dD4o41U+hong8azoylN4t157CbqnJlgfiME+mcDBKTY0VxnRuTeRyK2NLacKccV5Y6Pr5cTVXGyp1JZoR8V08zR3V/HGQM8bZGVQHl347yagq7XnU9m2j4N/b88C1bbDo0/au58OS+r+3qZdt3LT4WGNYocAFWGpxnUjmT6nOlUrXZt9V9u6m2+949EuHojN7RtLaDp04ryWfiaWDdSeaXq7YCV+rMgXIVmCEBwgJwSOIHGckZxnFW7m2dFpZzkxtbvt4tpYwaOWMqSrAqwJDKwIII5gg6g+RqsWS8+j7ai7U2TNs+ZszJEYwTzK4+qf1Rgo/ZU99eR00Mabae704fncVdAxKjiGG5MDzDDRgfQ5qnJYeD6DbVe1oxn1X/JzYkaqcMNVI7mGoI9DivE8PJnWpqpTlB800ejDvNAtpFcyuFSWNJFH2m41DYVeZOvt31dlNRWWfO6tSNJZnoVnvTvrNdEohMMHLhB7T/8Qj/pGnrVSdZy0RqK93KpotF+cTW7p7H+l3KRfY+OT8ikZ+eQv7VYU4b0sEdtT7Wajy5l8KoAAAwBoBWwN+faAUAoBQCgFAKAj/SBcmPZt2wOD1DqD4GQcA/Vq8bwjKEd+Sj1aR54AqgfQsY0PtAXB0G2nDYyynnNcyEfljCxAfNGPvV6CxFHC3tTtLicu9/YsasiqdfaF2IopJW+GNGc+iKWP8qA82WLsyB3OXkJlc+Lykux+bV0NrDdpRRy17Pfryfl6GerBVMd1KVUkDibkqjmzHRQPMkge9RVqnZwcuhNQpdrUUOpe+4u7gsbRIucrfWTv3vKwHEfQaKPJRXOSk5PLOsjFRWFwN9NKqKWZgqqCzMTgADUkk8hXh6VXt3pg7RWwtxIg/xp2Ko35EA4iPM49KjlUjE2Ftsy4rreisLqzBsjpdmDD6bbRCM83hcgjPLEcnxexqN3EeSbfcLjZtSh70o+v8G1j3o2ltEA7Nt1itySBcTMuDwsVbTVs5B5IeXOscVp/wCler+xX/Sh/qfovuB0WGYO19fTTTMpAKdhFJBwdcs2DrqQD4VnC3hF5xl9WeSuJtY4LoirrW1MXFG6BJY3aKUAfbjPCTnvBxkeRFdLZ7jpJxWOpyd/2iqtSbfQzVbKJ2dkXhgu7Wcf4c6cR/3cp6qT24XJ9qo7QgnS3nyNlsubVbd6otjfbd3Zl4Cbpo0lAwsyOqyr4Z++PJgRXOyuaMeMl6nTKhUlwi/Qhe6Gy9nbMulddozTTn6vgSMLG3Hphsg9+D8Y1AqOV3SUd/Oi7idbNruO+1hLq1/yaTeXYsUU00n0lAkk0skahSSA7FyDyAwWIA10ArWR2krib7Km8dXhfc3Gz76NKiqcuWeZE9q3iRlREwkyMknTXwwDn9av0Iymm5rB5dbalF4pJeL5HXG8k3ZB4GCKEQMGIVRyUdvQeVWJUYy5v88jlp20Jzc6mrfV/RYRkG9Ew5JD7J/Uk1E7OD4uXqZwpwhrFR/9Yv5plsdDW00mnmKSa9UOKMjBJL6Efl1Bx98VHaUKlKb3uBcuK1GeFBa444x1yvLwxqW1WwKwoBQCgFAKAUAoCH9LbY2VcebQD53MIP8AOsZP2WWLRZuKf+5fMomqJ3goC9eiGHh2Ra/iV3Pq8rsf51fR89k8tsmNemJF+k+Ursq9I/2Dr7N2T+hoCk1GAB4CuoSwsHGyeW2K9PDu7u2/WX9jGeRuVc+fUq8o/VBVDaLxTS7zabKinVb6I9D1pTflYdOW1XWK3tVJC3DO8pHfHDwdg+TM65/LjvrCpLdjkvbOt1XuIxlw4vyKgu5+Eaczy8qqRWWdVd1+yhiPFiJCMM3aY/ETq2uvM6163nRC1toUoKWPa68yY9Gm9Js5JUjRrlZwHEEIZnEi6M+ADgFfixk9lakjOa03Wzn7+FvVrOcJpJ8dHq+7xLIk3o2g/wDc7Jkx4yui/NWZTXm/cPhFLxefkUNyguMm/BYKz3qeZbyXr7aNJ5Ak0g6wle0vVqV4SdcRa1dtI38k1TnFeX3ya++lYRalVhJ9Nftg1f0iXuEK+icX88VZezbufv135afLBTW1LKH/AOduvPX55MV9eTrHI3XnIVmAC4GgJ8TUVTYVJRc5ycmtdf5JqW36kpxhCCim0i27LoutSimSa5kyoJ4pFAyQM46tFP61Qja0o8Im1d1VfM7cPRbs0EEwOxBzlp5j8xx4/SpezjwwYOtUaw5Mqjf/AGbHBtG4ijUCMCJkU6heKJc4zk8wT7moKkVDG6sG82LRpVISc4ptNcdeRowo5Y0qLLOg7OGMYWPBEq3Y6Mo9oWTzRymG4WZ0GRmJgFQgMvNeZ1U9/I1cg8xRxW0KUadzOEFhafFJkK3m3Ru7A/6zCVTkJV7UR8O2NB6Ng+VZFHBw3P281jdx3C5PCcOo+0h0Zfl+uKxl1MJ5xlcj1fZ3KyosiEMjqHUjkVYZB+RrMkTyZqHooBQCgFAKAUBDul0f/Cp/z25//KhrGfussWbxcU/9y+aKKqid4KAvfojlDbItMdyMp9UkdT/Ktgj55JYbJfQ8It0oxltk3oAz9Qx9lwT+goClAa6hPKONksPAr08O/u1P1e0LFzy+kBD/AM1HjH6uB71r9or9NPvNpsqWKrXceha0xvyrenTZzGO2ugOxCzxy/hWfg4WPgA0YH7YqOpHMTYbMrqjcRcuD0fn/ACU+kfG5Y8gcDzxVdvCwdFCn29Z1HwXDyOywVsr1qI34+PXIJ0KqR5c868jUbbis4b8MGd5cJfpLi9O7X6k06G9gOL3r2ACRwtwniHbeYhRwgcwFVs+GR41PRrQm2k9enM5y/pqCjGK6tvll8vJIvFH8asmtKP6RbkSbUuMco0gh9wrSH/8AcPlW12bHST8DSbXlrGPj+fAj9bQ051drH6iX8jD5gj+tQ3DxSl4MsWizXh4o9M2y4RQeYUD5CucOrMtAefOkmUNtW7x9nqU+UKH/AM1Vq/FHT7BX6c33r5EcqA3pdPQuP9QfzuJP+mMf0q7T91HFbUebufl8kTqWMMCrAMpGCCMgg9xB51mUCPf2B2bnP+j7b/wl/ligN9Z2iRII4kVEXRVUYUDnoByoeJYM1D0UAoBQCgFAKAjPSXDx7Lu/wxGT/wAIiT/y14+BnTluTUujTPP9UD6CKAuPoPu+LZ7x98NxKns5EoI8vrP0NXoPMUcJd09yvOPeyw6yKx1NrWQnglhblLG8Z79HUry96A83bPz1ahgQ6jgcHmGjPAwPuproraW9SizlbyG5Wku/5nYqcrGO4VivYbhcEMjfddCGQ+zAGoq9PtKbiT29XsqimX9udvAt9aRzroxHDKn3JF0dT6Hl4gg99c4008M6tNNZRg32usQfRwoeS5zCqMMghtHJB7gD+orw9K3230RSwKWtLhHjUZMc4IYYGTwyIDkeGV08ailSUtTaWm1atCO5hNd/3NFuf0bT3sjNJOsMakcRjBdiT9lSwABx36400rJU0iKptCpKTnHRlsf2BtY4kSAPCyDAlRvrCc5Jkzo5J7yM+GKirWtKsvaXnzK9O4qQej9To7R2lebOTrLgpcWq4BlB4XHEQq8Sk5GpA0Le1Vty6oe499dHx9fvkm3rer7y3X1XArNrGR2klDrM0kjyuyZzlzxY4Sc6DAGM6Ctxs7bFtu9lUe5L/Vw9eHrhmi2psm5cu1gt6Pdx9Ptk6hFdCc601ozNsyy+kXVrb4yJZ4+IfgjPWyfwxke9Ur+eKWOpsNmU96tvdD0bWkOiFAea96boS395IOTXEij0ixFn0+rz71UrP2jrtjU922z1bf0+hraiNsXt0S25TZcOebtLJ7PM5X+HFXoLEUcJeT37icu9/MmFZFYUAoBQCgFAKAUAoBQGC9thLG8bfC6MjejAg/oaA8vRxMnYf40Jjf8ANGSjfqpqjNYk0d3ZVe1t4T7vlozlWJZLA6EtohLq4tz/AI0azJ+aI8Dj1w6fumrVF5jg5PbdLduFP+5fLT7FzVMacUBQ+/8Asg2u0ZRj6q5zcRHu4tBMvrxYb/mVtNnVeNN+KNNtWhwqrwf0NHW1NKKA2O7e8M2z5zNEOshfH0iDOOPHJ4ydBIB7MND3Ea68tN/24ceZtrC9UP058OT6Fnbm7Uj2jPJeo4ZI/qoUz2kyMszLzVjn9SNcVpzena6Q9pmOARL8cxK6c+AfF88ge5r1A2+7WzPo9ukf2scT/mbVvly9AK8Bl23tmC0iaa5lWOMd7d58FA1Y+QBNAUfvfvPJtCVW4WjtYzxQxN8RbGOslHLiwThe7PjW0tLRpqpPyRpr69Uk6VN+L+hp8Y7Skg+I0NWLqwoXK/Ujnv5lS02hXtX7EtOnI7h2qXAWVQ/gwHaH/etD/hd5Yves55X9vL0enphm+W0rK9W7dww/7v5Wvrobfcfa1rbXZuZnZh1Zij4VyULMpdnAOeSqNB41FPalStJRrQ3Wun5lF+12IoRbt5byeuuPLXgy67G+jmUPE4ZSAcjz8QdR71JCrCosxafgQThKDxJanU3o2sLS0nuG/wAKNmA8WxhF92IHvWZieaLdCFHEctjtE97HUn3OaoyeXk762pdlRjT6I7P0ZyDga4OM6a1jlGuvNuWdrmLnmXSOvryXqegNztpWv0aCCCdGMcSR8OcP2EA+Fu13VdjOMuDONp14VPdeSRVmSigFAKAUAoBQCgFAKAUB5/6S9m9RtKYAYWYLcLpp2xwuPM8aMx/OKrV465Oo2HW3qUqb5a+T/n5kZqA3hm2dtJrWeG6QEmFw5A5tGdJF91J98VLSliWDV7Xtu1oby4x18uf3PTltOroroQysoZSORDDII9jVs48yUBGekHdn6dalEIW4jIkgY8g6/ZJ+6wyp9c64rKE3CSkuKMJwU4uMuDKOicnIZSjqxSRG+JHU4ZTXRUaqqw3kctcUJUZuLOdSkB1NoyHAjX4n09B3moK0njcXFlm3gsucuCM0Fv1ZDRO8MgGBJE5R8eZXmNORyKxqWlKaw15mdK+rQllPy5GWy3qvpJxK06TGLHAZ4geRPDkRlQe8/KtbCz32916G2qX6pxTmtX0N/db+7UkGPpEUXiYYBxfORmA+VTR2a+civLayx7MfiR6YNI/WTSSTS9zzMWIz93OiDyUCrlK1p09Ute8oV72rV0bwuiOVWSocCMcq84GSeeJyt7OS4lSC2XimlOB4Io+KR/BV/U4A1NVLquqUdOLL1lbOrPXgvzBc43Dsjax2rQgrGvCsg7MuTqzca65LEsRyyeVaCUVLidRSrTpPMHg1+3dg30aj6MwmC+DdXNgDkCCFPLxHpWijsTsajqUZNE9GvDP6iyRLeHbM95ALWZzHwyo79ZGVdurzhGI0+LhPw57PvU/9XcUo4qRz3rj6GUZ2zrYoyW8tcSzhkfbZbxDiK9n7y6j3PP515TuadXSL16PRmq2rV2pJv+ok93/T7vw/+jhipjQosXop2Jniu3HLMcWf42H/AE+zVaoQ/cbOwpf9x+C+pZNWTZCgFAKAUAoBQCgFAKAUBX3TLsPrbVblB27Ylm84XwJPlhX9EPjWFSO9HBd2fcdhcRk+HB+D/MlNVSO3FAWn0Lby5Rtnyt2owXtyftRE6pk8yhPL7pHhV2Et5HE39o7as48nqvD+C06zKIoCvOkfcQzk3dmALoACSPIC3CjQAk6CQDk3lg6YxNQrypSyivcW8a8N2Xk+hVUc4PFkMjJo6OCroRzDqdQa3tKvCpHeic3WtqlKW7JeHedaxHGzSnv0TyUf96xpLebqPyM673IqkvPxPu1rjhTA5toPTv8A8+de3E92GFzFpS355fBGSwt+BAO/mfU1lShuRwR16vaTbOxUpCKAUB9t4nllWCBDLO/woO4fec/YQd5NVri5jSXf0LdrZzrvoupc2425q7PjLFhJcyYM0mNNOSRjmIx8ydT4DRTnKct6R0tOnGnHdjwJQRnUVgZnR2tteK1gknnbhijXiY9/gAB3knAA7yRQFERbdEpLygo7sXOvFqxJ1IHPXXQVrpx9p4M7j/pq73VOGJZ1a4NZ8dH+aHL+0aQ69YQPysQfXAqCdlGty1I1Dadilvp7vRtNfPT1OJ2rFcKTGo6zOrAcOpH3e81A6dW2ftSzHoWHaW97Bvs9yXVNYz5cfNJ95fuxbdY4IkRCihFwp5jTPa/Fk6+ea3seCK6goeyuR3ayPRQCgFAKAUAoBQCgFAKA4TRB1ZWAZWBVgeRBGCD5YoDzhvTsFrG6e3OSg7cDH7ULE8OT3suqnzXPeKqVYYeTrtk3fbUtyXvR+K5P6GrqI2wSR0dJYXMc0bB43H2WHj4qRoQdCCazhPdZTvbSNzT3Xx5P85HoHcXe+LaEHEuEnTCzxd8b+I8UbBKt3jzBAuJ51OKqU5U5OElhoktemAoCu+kfdiC9nhiReC8f4p00ZIRz4xycaaBvAgYzWUZOOqMZRUtGiDbV3Mv7PR4PpES8pbYcWn4ofjB8cZFbKhtBJbs16GouNmNvepvyf3IfHdJNP8Y4U5AnBJ9Drz/lU0asKtXOdEQyo1KFHGHl8TdVfNW0fCcc68bSPUm+BgS8Rm4IyZJDySJS7n0VATUE7qlDjIs07KvPhH10JZsLo9vrlgZh9Dh7y/C07eSoCVT1Y6eBqhW2hJ6U1jvNnQ2XGOtR57uRa+7W7NvYxlLePBbV3Y8Ukh8Xc6n05DuArXNtvLNqkksI3FeHpikGNc4A1OeVAUN0j73/AOkJerhP+pxHKn/bSDTjP4F1C+OSfDENWpjRG+2Ts/ffbVFpy7+/wREkbHP/ANqrtZOmNru7sM31zHbLyftSH7kSkcbeuoUfiZazpRblk1W2K8IW7g9XLRffy5d+D5v/ALkT7LmMsTMbVmHVSg6oeYSXHIjuPI+ulWXFPicc1o0Xn0e7yC/so5jjrB9XKB3SJz+Yw37VeoQeVqSSvTIUAoBQCgFAKAUAoBQCgFARTpE3TF9b9jAuYstA3iSO1Gx+62APIhT3V5KKksMntriVCoqkeXx7ig9QSGBVlJVlYYZWU4ZWHcQRiqMk08M7ihXhWpqpDg/zB9rwlOxsvaU1rMtxbMFmUY7QyjqeaSAc1/UHUVJTqbprdobPjcxytJLg+vcy99yd9YNoR9n6u4UfWwMe2h7yv308GHjrg6VbTT1RyFSnKnJwmsNEiurhY0Z3OFUFifIV6YGh3ShaTrLyUYec9gH7MQ+AD15+ehoDPvhtb6PbMwPbbsJ6tzPsMn2FAdDYm5tt9GRLq2ildu2/WxqxUsOQJGRgaaedAYZei7ZTHP0MLrnsSSqPkrgV6m1wPGk+Jyt+jHZSHIskJ/G0jj5OxFeZCSXAkths6GBeCCKOJfuxoqj5KBQ9O1QCgMV1cpGjPIyoigszMQFUDmSToBQFJdIO/wA19xW9qWSz5O+oa48h3rF+reQ5w1KmNFxNzs7ZbrfqVViPLv8A4IQU8NPKq2ep1SSSwj4dcYBLEhQqjLEk4CgDUkk4A7yaySecGFWrGlBzm8JF99G26f0G3zIB9Jlw0x58IGeGMEdy518WLHlircY4WDiLu5lcVXUl5dyJXPCrqVdQysMMrAEEHuIOhFZFY0ewN0oLKWR7XMUcuDJDnMfEvJkB1Q4JBA0xjQYrzB5jXJIK9PRQCgFAKAUAoBQCgFAKAUAoCuOk3cUz5u7Rc3AH1sY/xlUaEf70DQfeAA7hjCcN5F+wv5Ws+sXxX1XeU8rZ/wA8iOYI7j5VTaw8M7KnUjUipQeUzlXhmfELK6SRu0cqHKSIcMp8j4dxB0OazhNx4FS6s6VzHE+PJ8yaW/SY8wjtdo4SPiUzXMQOGRdcPGoPASQMsumvICrUJqSOTu7GpbzceK45X16F07NvIpY1aCRJI8AKY2BXGNACulZlIidwPpu0gvOG11bwL5zj3YAekZr08JtXh6KAUAoBQEQ3r6RLSzynF19xjSGHU57usf4Yx6nOOQNeNpcSSlRnVluwWWU9vRvPc7QYfSGCxA5W3jJ6sa6FydZG8zp4AVXnWzojpLLY8aeJ1tX05fz8jU1Abw+M2NTXqWTGc4wi5SeEi3ejLcQwlby6XExH1MRH90GGOJ/94QcY+yCRzJxbpw3UcftG/dzLC91cO/vZZVSGtFAKAUAoBQCgFAKAUAoBQCgFAKAUAoCvd/8Ao7FyzXFpwx3PN0OiT+pHwSfi7+R7iMJwUkXrK/qWstNU+K/OZTksbI7RyKySIcOjjDKfMf15HmKqSi4vU662uqdxDeg/LmvE4SPgEnurxLJLUmoRcnyMVqunEeba+3dXsuhBaweHUlxlr9jnFcPbsZbeV4JPvRMV4vJhyYeRBrOFSSeCnf2Nu4ObWH3afDgSfdLf+7s0IMUM4c8TFuJJM4xqy5B/d7zUvbLmat7Eq7qlFrwehMLTpmTH11hOp7+qeNx7cRQ/pWaqRfMqT2XdR/Znwwzvr0x2ONYbsHw6nJ/RiP1r3fj1IXZ3C/7cvRmGfpktQSEtbt/AlI1B/ekyPcV5vx6mcdn3MuFN+mPmae86YrhsiGyjT7rTSlj6lEUfLi96xdaKLdPYtxL3sR88/IiG295727yLi6fqzzii+rjx4EL2mH5mNRyrt8DZUdh0o61G5fBff4mnijCjCgAeAqFtvibinThTjuwWF3HOvDM+xRs7qiKzyOcIijLMfAAf5HM1lGLk8Ihr3FOhDfqPH18C4twejsWzLcXfC9wNUjGqQnxz9uT8XId3ibUKaicjfbQndPHCPJfV95YdSGvFAKAUAoBQCgFAKAUAoBQCgFAKAUAoBQCgNDvVunb36ATKQ6/3cqaSJ6NjUeKnIPhXjSejJKVWdKW9B4ZTW9nR5eWva4fpFuDkyQqeMAcuOLUjzK8Q7zioXSxrE3dPaqrbsK+i5tcH5ciNRuGGVII8Ryqu01xOjhOM470Xldx1pe3IB3LqfX/P9ayWiyUav61woco6s7dYGwFAKAUAoBQHF3AGSQB4mvUsmM5Rgt6TwiU7tbg3l52uH6PD/tJlIY/8OLRm9TwjXQmpoUXzNLdbahD2aKy+vL7suHdXdK3sEIhUl2A45X1kfHieQH4VAHlVhJLRHN1a06st6byzfV6RigFAKAUAoBQCgFAKAUAoBQCgFAKAUAoBQCgFAKAju39yLK7y0sAWQ69bF2JM+bL8fo2RXjSfElpVqlJ5pya8Cv8AaPQ5KhJtLlHBOeG4BVveSMEH9wVHKkmbG12vUo53oqWefB/nkR2+3E2jEdbRnH3onRh7DiD/AMNROhI2sNuW8veTXx+v0NNLs24X47W5T81vKP1KYrF0pLkWo7UtJfv9U19DB1TcXD1cnFz4erfi+WM152cuhJ/X23+YvUzxbNuG+C1uW/Lbyn+SV6qUnyI5bTtY/v8ATL+hubDcPaMp0tGQfeldFHy4i/8ADWXYyKs9uW691N+X8kl2X0QzMQbq6RB3rbqWb2kkAA/cNSKilxNfW25VlpTio/F/b4E82BuRZWmGjgDSDXrZe3JnxVm+D0XAqVJLgamrXqVXmpJskdekQoBQCgFAKAUAoBQCgFAKA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5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60678"/>
              </p:ext>
            </p:extLst>
          </p:nvPr>
        </p:nvGraphicFramePr>
        <p:xfrm>
          <a:off x="841266" y="2278917"/>
          <a:ext cx="10683328" cy="410422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359134"/>
                <a:gridCol w="8324194"/>
              </a:tblGrid>
              <a:tr h="31321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 smtClean="0">
                          <a:effectLst/>
                        </a:rPr>
                        <a:t>Focus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Spend more time on fewer concepts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21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Coherence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Keep building on learning year after year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3161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Fluency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Get faster by spending time practicing many problems on the same concept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317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 smtClean="0">
                          <a:effectLst/>
                        </a:rPr>
                        <a:t>Deep Understanding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UNDERSTAND why the math works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MAKE the math work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TALK about why the math works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PROVE that they know why and how the math works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50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Application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Apply the mathematics to real-world situations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96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Dual Intensity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Be able to use core math facts FAST and EFFECTIVELY   * AND *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Be able to apply math in the real world SIMULTANEOUSLY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10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Critical Areas of Focus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62278" y="1397368"/>
            <a:ext cx="8399322" cy="490636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03352" y="3680496"/>
            <a:ext cx="1230836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03352" y="4356021"/>
            <a:ext cx="1230836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03352" y="5031546"/>
            <a:ext cx="1230836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6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4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Our Teaching has been Changing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3100" y="2024637"/>
            <a:ext cx="10416243" cy="4195481"/>
          </a:xfrm>
        </p:spPr>
        <p:txBody>
          <a:bodyPr/>
          <a:lstStyle/>
          <a:p>
            <a:pPr algn="ctr">
              <a:buNone/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of Cognitive Demand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95953" y="2836684"/>
            <a:ext cx="723047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/>
              <a:t>Doing mathematics</a:t>
            </a:r>
          </a:p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/>
              <a:t>Procedures with connections</a:t>
            </a:r>
          </a:p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/>
              <a:t>Procedures without connections</a:t>
            </a:r>
          </a:p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/>
              <a:t>Memorization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0329" y="4235315"/>
            <a:ext cx="800219" cy="20335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i="1" dirty="0" smtClean="0"/>
              <a:t>Lower – level Demands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80329" y="2540522"/>
            <a:ext cx="800219" cy="20335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000" i="1" dirty="0" smtClean="0"/>
              <a:t>Higher – level Demands</a:t>
            </a:r>
            <a:endParaRPr lang="en-US" sz="2000" i="1" dirty="0"/>
          </a:p>
        </p:txBody>
      </p:sp>
      <p:sp>
        <p:nvSpPr>
          <p:cNvPr id="13" name="Up Arrow 12"/>
          <p:cNvSpPr/>
          <p:nvPr/>
        </p:nvSpPr>
        <p:spPr>
          <a:xfrm>
            <a:off x="9521071" y="2469821"/>
            <a:ext cx="1630837" cy="383671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Level of Rigor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7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4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5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3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Mathematical Practices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grpSp>
        <p:nvGrpSpPr>
          <p:cNvPr id="74" name="Group 37"/>
          <p:cNvGrpSpPr/>
          <p:nvPr/>
        </p:nvGrpSpPr>
        <p:grpSpPr>
          <a:xfrm>
            <a:off x="4999028" y="3111267"/>
            <a:ext cx="2126437" cy="1626408"/>
            <a:chOff x="3810000" y="2057400"/>
            <a:chExt cx="1600200" cy="1599122"/>
          </a:xfrm>
        </p:grpSpPr>
        <p:sp>
          <p:nvSpPr>
            <p:cNvPr id="99" name="Oval 16"/>
            <p:cNvSpPr/>
            <p:nvPr/>
          </p:nvSpPr>
          <p:spPr>
            <a:xfrm>
              <a:off x="3810000" y="2057400"/>
              <a:ext cx="1600200" cy="15991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33295" y="2603836"/>
              <a:ext cx="1576001" cy="39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Standards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0073" y="1753917"/>
            <a:ext cx="2570334" cy="1673753"/>
            <a:chOff x="2670073" y="1753917"/>
            <a:chExt cx="2570334" cy="1673753"/>
          </a:xfrm>
        </p:grpSpPr>
        <p:grpSp>
          <p:nvGrpSpPr>
            <p:cNvPr id="78" name="Group 43"/>
            <p:cNvGrpSpPr/>
            <p:nvPr/>
          </p:nvGrpSpPr>
          <p:grpSpPr>
            <a:xfrm>
              <a:off x="2670073" y="1753917"/>
              <a:ext cx="1908133" cy="1395004"/>
              <a:chOff x="2209800" y="722822"/>
              <a:chExt cx="1435920" cy="13716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2247900" y="722822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209800" y="738800"/>
                <a:ext cx="1435920" cy="1292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975"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#8</a:t>
                </a:r>
              </a:p>
              <a:p>
                <a:pPr marL="53975"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Look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for and express regularity in repeated reasoning</a:t>
                </a:r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>
              <a:off x="4339923" y="2885051"/>
              <a:ext cx="900484" cy="54261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872591" y="4471561"/>
            <a:ext cx="2423506" cy="1765000"/>
            <a:chOff x="2872591" y="4471561"/>
            <a:chExt cx="2423506" cy="1765000"/>
          </a:xfrm>
        </p:grpSpPr>
        <p:grpSp>
          <p:nvGrpSpPr>
            <p:cNvPr id="82" name="Group 49"/>
            <p:cNvGrpSpPr/>
            <p:nvPr/>
          </p:nvGrpSpPr>
          <p:grpSpPr>
            <a:xfrm>
              <a:off x="2872591" y="4841557"/>
              <a:ext cx="1822661" cy="1395004"/>
              <a:chOff x="2247900" y="3771361"/>
              <a:chExt cx="1371600" cy="1371600"/>
            </a:xfrm>
          </p:grpSpPr>
          <p:sp>
            <p:nvSpPr>
              <p:cNvPr id="83" name="Oval 18"/>
              <p:cNvSpPr/>
              <p:nvPr/>
            </p:nvSpPr>
            <p:spPr>
              <a:xfrm>
                <a:off x="2247900" y="3771361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333507" y="3983478"/>
                <a:ext cx="1158034" cy="817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#6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Attend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to precision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 flipV="1">
              <a:off x="4414532" y="4471561"/>
              <a:ext cx="881565" cy="55676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184670" y="1140643"/>
            <a:ext cx="1822661" cy="1970625"/>
            <a:chOff x="5184670" y="1140643"/>
            <a:chExt cx="1822661" cy="1970625"/>
          </a:xfrm>
        </p:grpSpPr>
        <p:grpSp>
          <p:nvGrpSpPr>
            <p:cNvPr id="75" name="Group 44"/>
            <p:cNvGrpSpPr/>
            <p:nvPr/>
          </p:nvGrpSpPr>
          <p:grpSpPr>
            <a:xfrm>
              <a:off x="5184670" y="1140643"/>
              <a:ext cx="1822661" cy="1415206"/>
              <a:chOff x="4000500" y="17159"/>
              <a:chExt cx="1371600" cy="1391463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4000500" y="37022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8171" y="17159"/>
                <a:ext cx="1282700" cy="1292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#1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Make sense of problems and persevere in solving them</a:t>
                </a:r>
                <a:endPara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 flipH="1">
              <a:off x="6062247" y="2534615"/>
              <a:ext cx="16876" cy="57665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079396" y="3305018"/>
            <a:ext cx="2939610" cy="1395004"/>
            <a:chOff x="2079396" y="3305018"/>
            <a:chExt cx="2939610" cy="1395004"/>
          </a:xfrm>
        </p:grpSpPr>
        <p:grpSp>
          <p:nvGrpSpPr>
            <p:cNvPr id="79" name="Group 50"/>
            <p:cNvGrpSpPr/>
            <p:nvPr/>
          </p:nvGrpSpPr>
          <p:grpSpPr>
            <a:xfrm>
              <a:off x="2079396" y="3305018"/>
              <a:ext cx="1822661" cy="1395004"/>
              <a:chOff x="1600200" y="2247361"/>
              <a:chExt cx="1371600" cy="13716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600200" y="2247361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664171" y="2363565"/>
                <a:ext cx="1202213" cy="1059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"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#7</a:t>
                </a:r>
              </a:p>
              <a:p>
                <a:pPr marL="6350"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Look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for and make sense of structure</a:t>
                </a:r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>
              <a:off x="3880787" y="3897622"/>
              <a:ext cx="113821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150917" y="4748854"/>
            <a:ext cx="1822661" cy="1966173"/>
            <a:chOff x="5150917" y="4748854"/>
            <a:chExt cx="1822661" cy="1966173"/>
          </a:xfrm>
        </p:grpSpPr>
        <p:grpSp>
          <p:nvGrpSpPr>
            <p:cNvPr id="80" name="Group 48"/>
            <p:cNvGrpSpPr/>
            <p:nvPr/>
          </p:nvGrpSpPr>
          <p:grpSpPr>
            <a:xfrm>
              <a:off x="5150917" y="5320023"/>
              <a:ext cx="1822661" cy="1395004"/>
              <a:chOff x="4000500" y="4191000"/>
              <a:chExt cx="1371600" cy="1371600"/>
            </a:xfrm>
          </p:grpSpPr>
          <p:sp>
            <p:nvSpPr>
              <p:cNvPr id="87" name="Oval 19"/>
              <p:cNvSpPr/>
              <p:nvPr/>
            </p:nvSpPr>
            <p:spPr>
              <a:xfrm>
                <a:off x="4000500" y="4191000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067844" y="4286658"/>
                <a:ext cx="1240756" cy="1059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#5</a:t>
                </a:r>
              </a:p>
              <a:p>
                <a:pPr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Use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appropriate tools strategically</a:t>
                </a:r>
              </a:p>
            </p:txBody>
          </p:sp>
        </p:grpSp>
        <p:cxnSp>
          <p:nvCxnSpPr>
            <p:cNvPr id="70" name="Straight Arrow Connector 69"/>
            <p:cNvCxnSpPr/>
            <p:nvPr/>
          </p:nvCxnSpPr>
          <p:spPr>
            <a:xfrm flipH="1">
              <a:off x="6045370" y="4748854"/>
              <a:ext cx="16876" cy="57665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37949" y="3282400"/>
            <a:ext cx="2974655" cy="1449285"/>
            <a:chOff x="7137949" y="3282400"/>
            <a:chExt cx="2974655" cy="1449285"/>
          </a:xfrm>
        </p:grpSpPr>
        <p:grpSp>
          <p:nvGrpSpPr>
            <p:cNvPr id="77" name="Group 46"/>
            <p:cNvGrpSpPr/>
            <p:nvPr/>
          </p:nvGrpSpPr>
          <p:grpSpPr>
            <a:xfrm>
              <a:off x="8289943" y="3282400"/>
              <a:ext cx="1822661" cy="1449285"/>
              <a:chOff x="6451600" y="2225662"/>
              <a:chExt cx="1371600" cy="142497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451600" y="2247361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463480" y="2225662"/>
                <a:ext cx="1359720" cy="1424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#3</a:t>
                </a:r>
              </a:p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Construct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viable arguments and critique the reasoning of others</a:t>
                </a: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>
              <a:off x="7137949" y="3935824"/>
              <a:ext cx="113821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889195" y="1753917"/>
            <a:ext cx="2514597" cy="1687899"/>
            <a:chOff x="6889195" y="1753917"/>
            <a:chExt cx="2514597" cy="1687899"/>
          </a:xfrm>
        </p:grpSpPr>
        <p:grpSp>
          <p:nvGrpSpPr>
            <p:cNvPr id="76" name="Group 45"/>
            <p:cNvGrpSpPr/>
            <p:nvPr/>
          </p:nvGrpSpPr>
          <p:grpSpPr>
            <a:xfrm>
              <a:off x="7581131" y="1753917"/>
              <a:ext cx="1822661" cy="1395004"/>
              <a:chOff x="5829300" y="722822"/>
              <a:chExt cx="1371600" cy="13716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5829300" y="722822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892800" y="777145"/>
                <a:ext cx="1252117" cy="998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#2</a:t>
                </a:r>
              </a:p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Reason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abstractly and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quantitatively</a:t>
                </a:r>
                <a:endPara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 flipV="1">
              <a:off x="6889195" y="2885051"/>
              <a:ext cx="881565" cy="55676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853399" y="4472791"/>
            <a:ext cx="2415381" cy="1835538"/>
            <a:chOff x="6853399" y="4472791"/>
            <a:chExt cx="2415381" cy="1835538"/>
          </a:xfrm>
        </p:grpSpPr>
        <p:grpSp>
          <p:nvGrpSpPr>
            <p:cNvPr id="81" name="Group 47"/>
            <p:cNvGrpSpPr/>
            <p:nvPr/>
          </p:nvGrpSpPr>
          <p:grpSpPr>
            <a:xfrm>
              <a:off x="7446119" y="4913325"/>
              <a:ext cx="1822661" cy="1395004"/>
              <a:chOff x="5829300" y="3841386"/>
              <a:chExt cx="1371600" cy="1371600"/>
            </a:xfrm>
          </p:grpSpPr>
          <p:sp>
            <p:nvSpPr>
              <p:cNvPr id="85" name="Oval 20"/>
              <p:cNvSpPr/>
              <p:nvPr/>
            </p:nvSpPr>
            <p:spPr>
              <a:xfrm>
                <a:off x="5829300" y="3841386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892800" y="4022156"/>
                <a:ext cx="1252117" cy="780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#4</a:t>
                </a:r>
              </a:p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Model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with mathematics</a:t>
                </a:r>
              </a:p>
            </p:txBody>
          </p:sp>
        </p:grpSp>
        <p:cxnSp>
          <p:nvCxnSpPr>
            <p:cNvPr id="73" name="Straight Arrow Connector 72"/>
            <p:cNvCxnSpPr/>
            <p:nvPr/>
          </p:nvCxnSpPr>
          <p:spPr>
            <a:xfrm>
              <a:off x="6853399" y="4472791"/>
              <a:ext cx="917361" cy="62438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8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80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The Implementation Schedule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9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5752" y="452718"/>
            <a:ext cx="11247472" cy="6994696"/>
            <a:chOff x="535752" y="452718"/>
            <a:chExt cx="11247472" cy="69946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752" y="452718"/>
              <a:ext cx="11247472" cy="69946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2455" y="4493993"/>
              <a:ext cx="2466975" cy="6762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968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967</TotalTime>
  <Words>1139</Words>
  <Application>Microsoft Office PowerPoint</Application>
  <PresentationFormat>Widescreen</PresentationFormat>
  <Paragraphs>256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Times New Roman</vt:lpstr>
      <vt:lpstr>Trebuchet MS</vt:lpstr>
      <vt:lpstr>Wingdings</vt:lpstr>
      <vt:lpstr>Wingdings 3</vt:lpstr>
      <vt:lpstr>Ion</vt:lpstr>
      <vt:lpstr>Milwee Middle School</vt:lpstr>
      <vt:lpstr>Transition to the Florida Standards</vt:lpstr>
      <vt:lpstr>Transition to the Florida Standards</vt:lpstr>
      <vt:lpstr>Instructional Shifts With The Florida Standards</vt:lpstr>
      <vt:lpstr>Student Expectations In Response to the Instructional Shifts</vt:lpstr>
      <vt:lpstr>Critical Areas of Focus</vt:lpstr>
      <vt:lpstr>Our Teaching has been Changing</vt:lpstr>
      <vt:lpstr>Mathematical Practices</vt:lpstr>
      <vt:lpstr>The Implementation Schedule</vt:lpstr>
      <vt:lpstr>How Will Students be Assessed?</vt:lpstr>
      <vt:lpstr>FSA Mathematics Reporting Categories – 6th &amp; 7th Grade</vt:lpstr>
      <vt:lpstr>FSA Mathematics Reporting Categories – 8th Grade</vt:lpstr>
      <vt:lpstr>FSA Mathematics Percentage of Points by Cognitive Complexity</vt:lpstr>
      <vt:lpstr>The Types of Questions Have Changed</vt:lpstr>
      <vt:lpstr>FSA Question Types</vt:lpstr>
      <vt:lpstr>FSA Question Types</vt:lpstr>
      <vt:lpstr>FSA Question Types</vt:lpstr>
      <vt:lpstr>FSA Question Types</vt:lpstr>
      <vt:lpstr>FSA Question Types</vt:lpstr>
      <vt:lpstr>FSA Question Types</vt:lpstr>
      <vt:lpstr>FSA Question Types</vt:lpstr>
      <vt:lpstr>FSA Scoring</vt:lpstr>
      <vt:lpstr>Levels of Performance</vt:lpstr>
      <vt:lpstr>Achievement Levels</vt:lpstr>
      <vt:lpstr>How Are We Preparing?</vt:lpstr>
      <vt:lpstr>Our Objective As Mathematics Teachers</vt:lpstr>
      <vt:lpstr>How Are We Preparing Specific Grade Levels or Courses?</vt:lpstr>
    </vt:vector>
  </TitlesOfParts>
  <Company>SCPS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Corlett</dc:creator>
  <cp:lastModifiedBy>Matt Horn</cp:lastModifiedBy>
  <cp:revision>97</cp:revision>
  <cp:lastPrinted>2015-02-02T15:26:33Z</cp:lastPrinted>
  <dcterms:created xsi:type="dcterms:W3CDTF">2013-10-16T15:49:32Z</dcterms:created>
  <dcterms:modified xsi:type="dcterms:W3CDTF">2015-02-07T23:13:56Z</dcterms:modified>
</cp:coreProperties>
</file>